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7"/>
  </p:notesMasterIdLst>
  <p:sldIdLst>
    <p:sldId id="282" r:id="rId3"/>
    <p:sldId id="283" r:id="rId4"/>
    <p:sldId id="284" r:id="rId5"/>
    <p:sldId id="285" r:id="rId6"/>
    <p:sldId id="286" r:id="rId7"/>
    <p:sldId id="262" r:id="rId8"/>
    <p:sldId id="263" r:id="rId9"/>
    <p:sldId id="264" r:id="rId10"/>
    <p:sldId id="265" r:id="rId11"/>
    <p:sldId id="266" r:id="rId12"/>
    <p:sldId id="268" r:id="rId13"/>
    <p:sldId id="269" r:id="rId14"/>
    <p:sldId id="270" r:id="rId15"/>
    <p:sldId id="271" r:id="rId16"/>
    <p:sldId id="272" r:id="rId17"/>
    <p:sldId id="273" r:id="rId18"/>
    <p:sldId id="276" r:id="rId19"/>
    <p:sldId id="277" r:id="rId20"/>
    <p:sldId id="298" r:id="rId21"/>
    <p:sldId id="299" r:id="rId22"/>
    <p:sldId id="278" r:id="rId23"/>
    <p:sldId id="279" r:id="rId24"/>
    <p:sldId id="280" r:id="rId25"/>
    <p:sldId id="281"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Lora" pitchFamily="2"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21CAD3-9FFF-4EE0-9FF3-BC47DA0D57B6}">
  <a:tblStyle styleId="{D421CAD3-9FFF-4EE0-9FF3-BC47DA0D57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6"/>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1700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58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778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68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257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4269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855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74fb4c237c_5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74fb4c237c_5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3874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7367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L1 and L2 with grid search</a:t>
            </a:r>
            <a:endParaRPr dirty="0"/>
          </a:p>
        </p:txBody>
      </p:sp>
      <p:sp>
        <p:nvSpPr>
          <p:cNvPr id="352" name="Google Shape;35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556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70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5874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4499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145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391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4fb4c237c_5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4fb4c237c_5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74fb4c237c_5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extLst>
      <p:ext uri="{BB962C8B-B14F-4D97-AF65-F5344CB8AC3E}">
        <p14:creationId xmlns:p14="http://schemas.microsoft.com/office/powerpoint/2010/main" val="4143717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582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475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4fb4c237c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g74fb4c237c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297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Hi, I’m Prasanth and I will be talking about the datasets and data-preprocessing steps we used for our project. we used UK car accident </a:t>
            </a:r>
            <a:endParaRPr dirty="0"/>
          </a:p>
        </p:txBody>
      </p:sp>
      <p:sp>
        <p:nvSpPr>
          <p:cNvPr id="220" name="Google Shape;2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4fb4c237c_3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4fb4c237c_3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9" name="Google Shape;229;g74fb4c237c_3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74fb4c237c_3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4fb4c237c_3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74fb4c237c_3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descr="Tag=AccentColor&#10;Flavor=Light&#10;Target=FillAndLine"/>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7" name="Google Shape;17;p2"/>
          <p:cNvSpPr txBox="1">
            <a:spLocks noGrp="1"/>
          </p:cNvSpPr>
          <p:nvPr>
            <p:ph type="ctrTitle"/>
          </p:nvPr>
        </p:nvSpPr>
        <p:spPr>
          <a:xfrm>
            <a:off x="841248" y="448056"/>
            <a:ext cx="10515600" cy="40690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9600"/>
              <a:buFont typeface="Arial"/>
              <a:buNone/>
              <a:defRPr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841248" y="4983480"/>
            <a:ext cx="10515600" cy="1124712"/>
          </a:xfrm>
          <a:prstGeom prst="rect">
            <a:avLst/>
          </a:prstGeom>
          <a:noFill/>
          <a:ln>
            <a:noFill/>
          </a:ln>
        </p:spPr>
        <p:txBody>
          <a:bodyPr spcFirstLastPara="1" wrap="square" lIns="91425" tIns="45700" rIns="91425" bIns="45700" anchor="t" anchorCtr="0">
            <a:no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8"/>
        <p:cNvGrpSpPr/>
        <p:nvPr/>
      </p:nvGrpSpPr>
      <p:grpSpPr>
        <a:xfrm>
          <a:off x="0" y="0"/>
          <a:ext cx="0" cy="0"/>
          <a:chOff x="0" y="0"/>
          <a:chExt cx="0" cy="0"/>
        </a:xfrm>
      </p:grpSpPr>
      <p:sp>
        <p:nvSpPr>
          <p:cNvPr id="99" name="Google Shape;99;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3" name="Google Shape;11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6" name="Google Shape;126;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8" name="Google Shape;128;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
        <p:nvSpPr>
          <p:cNvPr id="138" name="Google Shape;13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4" name="Google Shape;144;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5" name="Google Shape;14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51" name="Google Shape;151;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2" name="Google Shape;15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841248" y="448056"/>
            <a:ext cx="10515600" cy="40690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841248" y="4983480"/>
            <a:ext cx="10515600" cy="1124712"/>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rgbClr val="888888"/>
              </a:buClr>
              <a:buSzPts val="2800"/>
              <a:buNone/>
              <a:defRPr sz="2800">
                <a:solidFill>
                  <a:srgbClr val="888888"/>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35" name="Google Shape;35;p4" descr="Tag=AccentColor&#10;Flavor=Light&#10;Target=FillAndLine"/>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1"/>
        <p:cNvGrpSpPr/>
        <p:nvPr/>
      </p:nvGrpSpPr>
      <p:grpSpPr>
        <a:xfrm>
          <a:off x="0" y="0"/>
          <a:ext cx="0" cy="0"/>
          <a:chOff x="0" y="0"/>
          <a:chExt cx="0" cy="0"/>
        </a:xfrm>
      </p:grpSpPr>
      <p:sp>
        <p:nvSpPr>
          <p:cNvPr id="162" name="Google Shape;162;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838200" y="1929384"/>
            <a:ext cx="5181600" cy="425196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
          <p:cNvSpPr txBox="1">
            <a:spLocks noGrp="1"/>
          </p:cNvSpPr>
          <p:nvPr>
            <p:ph type="body" idx="2"/>
          </p:nvPr>
        </p:nvSpPr>
        <p:spPr>
          <a:xfrm>
            <a:off x="6172200" y="1929384"/>
            <a:ext cx="5181600" cy="425196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43" name="Google Shape;43;p5"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839788" y="1938528"/>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3600"/>
              <a:buNone/>
              <a:defRPr sz="36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6"/>
          <p:cNvSpPr txBox="1">
            <a:spLocks noGrp="1"/>
          </p:cNvSpPr>
          <p:nvPr>
            <p:ph type="body" idx="2"/>
          </p:nvPr>
        </p:nvSpPr>
        <p:spPr>
          <a:xfrm>
            <a:off x="839788" y="2926080"/>
            <a:ext cx="5157787" cy="326440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6"/>
          <p:cNvSpPr txBox="1">
            <a:spLocks noGrp="1"/>
          </p:cNvSpPr>
          <p:nvPr>
            <p:ph type="body" idx="3"/>
          </p:nvPr>
        </p:nvSpPr>
        <p:spPr>
          <a:xfrm>
            <a:off x="6172200" y="1938528"/>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110000"/>
              </a:lnSpc>
              <a:spcBef>
                <a:spcPts val="1000"/>
              </a:spcBef>
              <a:spcAft>
                <a:spcPts val="0"/>
              </a:spcAft>
              <a:buClr>
                <a:schemeClr val="dk1"/>
              </a:buClr>
              <a:buSzPts val="3600"/>
              <a:buNone/>
              <a:defRPr sz="36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6"/>
          <p:cNvSpPr txBox="1">
            <a:spLocks noGrp="1"/>
          </p:cNvSpPr>
          <p:nvPr>
            <p:ph type="body" idx="4"/>
          </p:nvPr>
        </p:nvSpPr>
        <p:spPr>
          <a:xfrm>
            <a:off x="6172200" y="2926080"/>
            <a:ext cx="5183188" cy="3264408"/>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6"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2203704" y="1728216"/>
            <a:ext cx="7781544" cy="339242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7800"/>
              <a:buFont typeface="Arial"/>
              <a:buNone/>
              <a:defRPr sz="7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7" descr="Tag=AccentColor&#10;Flavor=Light&#10;Target=FillAndLine"/>
          <p:cNvSpPr/>
          <p:nvPr/>
        </p:nvSpPr>
        <p:spPr>
          <a:xfrm>
            <a:off x="3974206" y="5126892"/>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839788" y="457200"/>
            <a:ext cx="3932237" cy="34290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5303520" y="548640"/>
            <a:ext cx="6053328" cy="5431536"/>
          </a:xfrm>
          <a:prstGeom prst="rect">
            <a:avLst/>
          </a:prstGeom>
          <a:noFill/>
          <a:ln>
            <a:noFill/>
          </a:ln>
        </p:spPr>
        <p:txBody>
          <a:bodyPr spcFirstLastPara="1" wrap="square" lIns="91425" tIns="45700" rIns="91425" bIns="45700" anchor="ctr" anchorCtr="0">
            <a:noAutofit/>
          </a:bodyPr>
          <a:lstStyle>
            <a:lvl1pPr marL="457200" lvl="0" indent="-431800" algn="l">
              <a:lnSpc>
                <a:spcPct val="110000"/>
              </a:lnSpc>
              <a:spcBef>
                <a:spcPts val="1000"/>
              </a:spcBef>
              <a:spcAft>
                <a:spcPts val="0"/>
              </a:spcAft>
              <a:buClr>
                <a:schemeClr val="dk1"/>
              </a:buClr>
              <a:buSzPts val="3200"/>
              <a:buChar char="•"/>
              <a:defRPr sz="3200"/>
            </a:lvl1pPr>
            <a:lvl2pPr marL="914400" lvl="1" indent="-406400" algn="l">
              <a:lnSpc>
                <a:spcPct val="110000"/>
              </a:lnSpc>
              <a:spcBef>
                <a:spcPts val="500"/>
              </a:spcBef>
              <a:spcAft>
                <a:spcPts val="0"/>
              </a:spcAft>
              <a:buClr>
                <a:schemeClr val="dk1"/>
              </a:buClr>
              <a:buSzPts val="2800"/>
              <a:buChar char="•"/>
              <a:defRPr sz="2800"/>
            </a:lvl2pPr>
            <a:lvl3pPr marL="1371600" lvl="2" indent="-381000" algn="l">
              <a:lnSpc>
                <a:spcPct val="110000"/>
              </a:lnSpc>
              <a:spcBef>
                <a:spcPts val="500"/>
              </a:spcBef>
              <a:spcAft>
                <a:spcPts val="0"/>
              </a:spcAft>
              <a:buClr>
                <a:schemeClr val="dk1"/>
              </a:buClr>
              <a:buSzPts val="2400"/>
              <a:buChar char="•"/>
              <a:defRPr sz="24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9"/>
          <p:cNvSpPr txBox="1">
            <a:spLocks noGrp="1"/>
          </p:cNvSpPr>
          <p:nvPr>
            <p:ph type="body" idx="2"/>
          </p:nvPr>
        </p:nvSpPr>
        <p:spPr>
          <a:xfrm>
            <a:off x="839788" y="3977640"/>
            <a:ext cx="3932237" cy="2002536"/>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3200"/>
              <a:buNone/>
              <a:defRPr sz="32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1" name="Google Shape;71;p9" descr="Tag=AccentColor&#10;Flavor=Light&#10;Target=FillAndLine"/>
          <p:cNvSpPr/>
          <p:nvPr/>
        </p:nvSpPr>
        <p:spPr>
          <a:xfrm rot="5400000">
            <a:off x="2797492" y="3254143"/>
            <a:ext cx="4480560" cy="27432"/>
          </a:xfrm>
          <a:custGeom>
            <a:avLst/>
            <a:gdLst/>
            <a:ahLst/>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w="44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839788" y="457200"/>
            <a:ext cx="3931920" cy="34290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
          <p:cNvSpPr>
            <a:spLocks noGrp="1"/>
          </p:cNvSpPr>
          <p:nvPr>
            <p:ph type="pic" idx="2"/>
          </p:nvPr>
        </p:nvSpPr>
        <p:spPr>
          <a:xfrm>
            <a:off x="5303520" y="548640"/>
            <a:ext cx="6053328" cy="5431536"/>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1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5" name="Google Shape;75;p10"/>
          <p:cNvSpPr txBox="1">
            <a:spLocks noGrp="1"/>
          </p:cNvSpPr>
          <p:nvPr>
            <p:ph type="body" idx="1"/>
          </p:nvPr>
        </p:nvSpPr>
        <p:spPr>
          <a:xfrm>
            <a:off x="839788" y="3977640"/>
            <a:ext cx="3931920" cy="2002536"/>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000"/>
              </a:spcBef>
              <a:spcAft>
                <a:spcPts val="0"/>
              </a:spcAft>
              <a:buClr>
                <a:schemeClr val="dk1"/>
              </a:buClr>
              <a:buSzPts val="3200"/>
              <a:buNone/>
              <a:defRPr sz="32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9" name="Google Shape;79;p10" descr="Tag=AccentColor&#10;Flavor=Light&#10;Target=FillAndLine"/>
          <p:cNvSpPr/>
          <p:nvPr/>
        </p:nvSpPr>
        <p:spPr>
          <a:xfrm rot="5400000">
            <a:off x="2798064" y="3254143"/>
            <a:ext cx="4480560" cy="27432"/>
          </a:xfrm>
          <a:custGeom>
            <a:avLst/>
            <a:gdLst/>
            <a:ahLst/>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w="44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1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1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Arial"/>
                <a:ea typeface="Arial"/>
                <a:cs typeface="Arial"/>
                <a:sym typeface="Arial"/>
              </a:defRPr>
            </a:lvl1pPr>
            <a:lvl2pPr marL="0" marR="0" lvl="1" indent="0" algn="r" rtl="0">
              <a:spcBef>
                <a:spcPts val="0"/>
              </a:spcBef>
              <a:buNone/>
              <a:defRPr sz="1600" b="0" i="0" u="none" strike="noStrike" cap="none">
                <a:solidFill>
                  <a:srgbClr val="888888"/>
                </a:solidFill>
                <a:latin typeface="Arial"/>
                <a:ea typeface="Arial"/>
                <a:cs typeface="Arial"/>
                <a:sym typeface="Arial"/>
              </a:defRPr>
            </a:lvl2pPr>
            <a:lvl3pPr marL="0" marR="0" lvl="2" indent="0" algn="r" rtl="0">
              <a:spcBef>
                <a:spcPts val="0"/>
              </a:spcBef>
              <a:buNone/>
              <a:defRPr sz="1600" b="0" i="0" u="none" strike="noStrike" cap="none">
                <a:solidFill>
                  <a:srgbClr val="888888"/>
                </a:solidFill>
                <a:latin typeface="Arial"/>
                <a:ea typeface="Arial"/>
                <a:cs typeface="Arial"/>
                <a:sym typeface="Arial"/>
              </a:defRPr>
            </a:lvl3pPr>
            <a:lvl4pPr marL="0" marR="0" lvl="3" indent="0" algn="r" rtl="0">
              <a:spcBef>
                <a:spcPts val="0"/>
              </a:spcBef>
              <a:buNone/>
              <a:defRPr sz="1600" b="0" i="0" u="none" strike="noStrike" cap="none">
                <a:solidFill>
                  <a:srgbClr val="888888"/>
                </a:solidFill>
                <a:latin typeface="Arial"/>
                <a:ea typeface="Arial"/>
                <a:cs typeface="Arial"/>
                <a:sym typeface="Arial"/>
              </a:defRPr>
            </a:lvl4pPr>
            <a:lvl5pPr marL="0" marR="0" lvl="4" indent="0" algn="r" rtl="0">
              <a:spcBef>
                <a:spcPts val="0"/>
              </a:spcBef>
              <a:buNone/>
              <a:defRPr sz="1600" b="0" i="0" u="none" strike="noStrike" cap="none">
                <a:solidFill>
                  <a:srgbClr val="888888"/>
                </a:solidFill>
                <a:latin typeface="Arial"/>
                <a:ea typeface="Arial"/>
                <a:cs typeface="Arial"/>
                <a:sym typeface="Arial"/>
              </a:defRPr>
            </a:lvl5pPr>
            <a:lvl6pPr marL="0" marR="0" lvl="5" indent="0" algn="r" rtl="0">
              <a:spcBef>
                <a:spcPts val="0"/>
              </a:spcBef>
              <a:buNone/>
              <a:defRPr sz="1600" b="0" i="0" u="none" strike="noStrike" cap="none">
                <a:solidFill>
                  <a:srgbClr val="888888"/>
                </a:solidFill>
                <a:latin typeface="Arial"/>
                <a:ea typeface="Arial"/>
                <a:cs typeface="Arial"/>
                <a:sym typeface="Arial"/>
              </a:defRPr>
            </a:lvl6pPr>
            <a:lvl7pPr marL="0" marR="0" lvl="6" indent="0" algn="r" rtl="0">
              <a:spcBef>
                <a:spcPts val="0"/>
              </a:spcBef>
              <a:buNone/>
              <a:defRPr sz="1600" b="0" i="0" u="none" strike="noStrike" cap="none">
                <a:solidFill>
                  <a:srgbClr val="888888"/>
                </a:solidFill>
                <a:latin typeface="Arial"/>
                <a:ea typeface="Arial"/>
                <a:cs typeface="Arial"/>
                <a:sym typeface="Arial"/>
              </a:defRPr>
            </a:lvl7pPr>
            <a:lvl8pPr marL="0" marR="0" lvl="7" indent="0" algn="r" rtl="0">
              <a:spcBef>
                <a:spcPts val="0"/>
              </a:spcBef>
              <a:buNone/>
              <a:defRPr sz="1600" b="0" i="0" u="none" strike="noStrike" cap="none">
                <a:solidFill>
                  <a:srgbClr val="888888"/>
                </a:solidFill>
                <a:latin typeface="Arial"/>
                <a:ea typeface="Arial"/>
                <a:cs typeface="Arial"/>
                <a:sym typeface="Arial"/>
              </a:defRPr>
            </a:lvl8pPr>
            <a:lvl9pPr marL="0" marR="0" lvl="8" indent="0" algn="r" rtl="0">
              <a:spcBef>
                <a:spcPts val="0"/>
              </a:spcBef>
              <a:buNone/>
              <a:defRPr sz="16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4" name="Google Shape;94;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5" name="Google Shape;9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0.png"/><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1.xml"/><Relationship Id="rId7" Type="http://schemas.openxmlformats.org/officeDocument/2006/relationships/image" Target="../media/image23.png"/><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0.png"/><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0.png"/><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20.png"/><Relationship Id="rId5" Type="http://schemas.openxmlformats.org/officeDocument/2006/relationships/image" Target="../media/image2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20.png"/><Relationship Id="rId5" Type="http://schemas.openxmlformats.org/officeDocument/2006/relationships/image" Target="../media/image29.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2.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sp>
        <p:nvSpPr>
          <p:cNvPr id="181" name="Google Shape;181;p26"/>
          <p:cNvSpPr txBox="1">
            <a:spLocks noGrp="1"/>
          </p:cNvSpPr>
          <p:nvPr>
            <p:ph type="ctrTitle"/>
          </p:nvPr>
        </p:nvSpPr>
        <p:spPr>
          <a:xfrm>
            <a:off x="1524000" y="130629"/>
            <a:ext cx="9144000"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Introduction</a:t>
            </a:r>
            <a:endParaRPr/>
          </a:p>
        </p:txBody>
      </p:sp>
      <p:sp>
        <p:nvSpPr>
          <p:cNvPr id="182" name="Google Shape;182;p26"/>
          <p:cNvSpPr txBox="1">
            <a:spLocks noGrp="1"/>
          </p:cNvSpPr>
          <p:nvPr>
            <p:ph type="subTitle" idx="1"/>
          </p:nvPr>
        </p:nvSpPr>
        <p:spPr>
          <a:xfrm>
            <a:off x="1524000" y="2040524"/>
            <a:ext cx="9144000" cy="317859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00"/>
              <a:buNone/>
            </a:pPr>
            <a:r>
              <a:rPr lang="en-GB" sz="2800" b="1">
                <a:latin typeface="Calibri"/>
                <a:ea typeface="Calibri"/>
                <a:cs typeface="Calibri"/>
                <a:sym typeface="Calibri"/>
              </a:rPr>
              <a:t>Problem Statement</a:t>
            </a:r>
            <a:endParaRPr/>
          </a:p>
          <a:p>
            <a:pPr marL="0" lvl="0" indent="0" algn="ctr" rtl="0">
              <a:lnSpc>
                <a:spcPct val="90000"/>
              </a:lnSpc>
              <a:spcBef>
                <a:spcPts val="1000"/>
              </a:spcBef>
              <a:spcAft>
                <a:spcPts val="0"/>
              </a:spcAft>
              <a:buClr>
                <a:schemeClr val="dk1"/>
              </a:buClr>
              <a:buSzPts val="2400"/>
              <a:buNone/>
            </a:pPr>
            <a:r>
              <a:rPr lang="en-GB">
                <a:latin typeface="Calibri"/>
                <a:ea typeface="Calibri"/>
                <a:cs typeface="Calibri"/>
                <a:sym typeface="Calibri"/>
              </a:rPr>
              <a:t>According to the World Health Organisation, more than 1.25 million people die each year as a result of road accidents.</a:t>
            </a:r>
            <a:endParaRPr/>
          </a:p>
          <a:p>
            <a:pPr marL="0" lvl="0" indent="0" algn="ctr" rtl="0">
              <a:lnSpc>
                <a:spcPct val="90000"/>
              </a:lnSpc>
              <a:spcBef>
                <a:spcPts val="1000"/>
              </a:spcBef>
              <a:spcAft>
                <a:spcPts val="0"/>
              </a:spcAft>
              <a:buClr>
                <a:schemeClr val="dk1"/>
              </a:buClr>
              <a:buSzPts val="2400"/>
              <a:buNone/>
            </a:pPr>
            <a:r>
              <a:rPr lang="en-GB">
                <a:latin typeface="Calibri"/>
                <a:ea typeface="Calibri"/>
                <a:cs typeface="Calibri"/>
                <a:sym typeface="Calibri"/>
              </a:rPr>
              <a:t>In 2018, England experienced the highest number of road fatalities, accounting for 85% of road deaths in the UK and subsequently resulted in nearly 2.2 million British Pounds being spent in prevention costs.The study focused on injury severity levels resulting from an accident using real data obtained from the UK Transportation Department.</a:t>
            </a:r>
            <a:endParaRPr>
              <a:latin typeface="Calibri"/>
              <a:ea typeface="Calibri"/>
              <a:cs typeface="Calibri"/>
              <a:sym typeface="Calibri"/>
            </a:endParaRPr>
          </a:p>
          <a:p>
            <a:pPr marL="0" lvl="0" indent="0" algn="ctr" rtl="0">
              <a:lnSpc>
                <a:spcPct val="90000"/>
              </a:lnSpc>
              <a:spcBef>
                <a:spcPts val="1000"/>
              </a:spcBef>
              <a:spcAft>
                <a:spcPts val="0"/>
              </a:spcAft>
              <a:buClr>
                <a:schemeClr val="dk1"/>
              </a:buClr>
              <a:buSzPts val="2400"/>
              <a:buNone/>
            </a:pPr>
            <a:r>
              <a:rPr lang="en-GB"/>
              <a:t>Road Accidents usually occur due to combination of multiple factors.</a:t>
            </a:r>
            <a:endParaRPr/>
          </a:p>
          <a:p>
            <a:pPr marL="0" lvl="0" indent="0" algn="ctr" rtl="0">
              <a:lnSpc>
                <a:spcPct val="90000"/>
              </a:lnSpc>
              <a:spcBef>
                <a:spcPts val="1000"/>
              </a:spcBef>
              <a:spcAft>
                <a:spcPts val="0"/>
              </a:spcAft>
              <a:buClr>
                <a:schemeClr val="dk1"/>
              </a:buClr>
              <a:buSzPts val="2400"/>
              <a:buNone/>
            </a:pPr>
            <a:endParaRPr>
              <a:latin typeface="Calibri"/>
              <a:ea typeface="Calibri"/>
              <a:cs typeface="Calibri"/>
              <a:sym typeface="Calibri"/>
            </a:endParaRPr>
          </a:p>
          <a:p>
            <a:pPr marL="0" lvl="0" indent="0" algn="ctr" rtl="0">
              <a:lnSpc>
                <a:spcPct val="90000"/>
              </a:lnSpc>
              <a:spcBef>
                <a:spcPts val="1000"/>
              </a:spcBef>
              <a:spcAft>
                <a:spcPts val="0"/>
              </a:spcAft>
              <a:buClr>
                <a:schemeClr val="dk1"/>
              </a:buClr>
              <a:buSzPts val="2400"/>
              <a:buNone/>
            </a:pPr>
            <a:endParaRPr/>
          </a:p>
        </p:txBody>
      </p:sp>
      <p:cxnSp>
        <p:nvCxnSpPr>
          <p:cNvPr id="183" name="Google Shape;183;p26"/>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184" name="Google Shape;18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chemeClr val="dk1"/>
                </a:solidFill>
              </a:rPr>
              <a:t>GROUP: 25-SANKALP</a:t>
            </a:r>
            <a:endParaRPr/>
          </a:p>
        </p:txBody>
      </p:sp>
      <p:sp>
        <p:nvSpPr>
          <p:cNvPr id="185" name="Google Shape;185;p2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Calibri"/>
                <a:ea typeface="Calibri"/>
                <a:cs typeface="Calibri"/>
                <a:sym typeface="Calibri"/>
              </a:rPr>
              <a:t>GROUP: 25-SANKALP</a:t>
            </a:r>
            <a:endParaRPr/>
          </a:p>
        </p:txBody>
      </p:sp>
      <p:pic>
        <p:nvPicPr>
          <p:cNvPr id="8" name="Audio 7">
            <a:hlinkClick r:id="" action="ppaction://media"/>
            <a:extLst>
              <a:ext uri="{FF2B5EF4-FFF2-40B4-BE49-F238E27FC236}">
                <a16:creationId xmlns:a16="http://schemas.microsoft.com/office/drawing/2014/main" id="{465BC231-78FC-420E-8105-93EF1ECCD8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96503155"/>
      </p:ext>
    </p:extLst>
  </p:cSld>
  <p:clrMapOvr>
    <a:masterClrMapping/>
  </p:clrMapOvr>
  <mc:AlternateContent xmlns:mc="http://schemas.openxmlformats.org/markup-compatibility/2006" xmlns:p14="http://schemas.microsoft.com/office/powerpoint/2010/main">
    <mc:Choice Requires="p14">
      <p:transition spd="slow" p14:dur="2000" advTm="30708"/>
    </mc:Choice>
    <mc:Fallback xmlns="">
      <p:transition spd="slow" advTm="30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0"/>
        <p:cNvGrpSpPr/>
        <p:nvPr/>
      </p:nvGrpSpPr>
      <p:grpSpPr>
        <a:xfrm>
          <a:off x="0" y="0"/>
          <a:ext cx="0" cy="0"/>
          <a:chOff x="0" y="0"/>
          <a:chExt cx="0" cy="0"/>
        </a:xfrm>
      </p:grpSpPr>
      <p:sp>
        <p:nvSpPr>
          <p:cNvPr id="261" name="Google Shape;261;p35"/>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Georgia"/>
              <a:buNone/>
            </a:pPr>
            <a:r>
              <a:rPr lang="en-GB" sz="5400">
                <a:latin typeface="Georgia"/>
                <a:ea typeface="Georgia"/>
                <a:cs typeface="Georgia"/>
                <a:sym typeface="Georgia"/>
              </a:rPr>
              <a:t>Principal Component Analysis</a:t>
            </a:r>
            <a:endParaRPr sz="5400"/>
          </a:p>
        </p:txBody>
      </p:sp>
      <p:sp>
        <p:nvSpPr>
          <p:cNvPr id="262" name="Google Shape;262;p35"/>
          <p:cNvSpPr txBox="1">
            <a:spLocks noGrp="1"/>
          </p:cNvSpPr>
          <p:nvPr>
            <p:ph type="subTitle" idx="1"/>
          </p:nvPr>
        </p:nvSpPr>
        <p:spPr>
          <a:xfrm>
            <a:off x="337625" y="1828805"/>
            <a:ext cx="11854375" cy="467046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br>
              <a:rPr lang="en-GB" b="1"/>
            </a:br>
            <a:endParaRPr b="1">
              <a:latin typeface="Calibri"/>
              <a:ea typeface="Calibri"/>
              <a:cs typeface="Calibri"/>
              <a:sym typeface="Calibri"/>
            </a:endParaRPr>
          </a:p>
        </p:txBody>
      </p:sp>
      <p:cxnSp>
        <p:nvCxnSpPr>
          <p:cNvPr id="263" name="Google Shape;263;p35"/>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64" name="Google Shape;264;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GROUP: 25 (Prasanth Yadla)</a:t>
            </a:r>
            <a:endParaRPr/>
          </a:p>
        </p:txBody>
      </p:sp>
      <p:pic>
        <p:nvPicPr>
          <p:cNvPr id="265" name="Google Shape;265;p35"/>
          <p:cNvPicPr preferRelativeResize="0"/>
          <p:nvPr/>
        </p:nvPicPr>
        <p:blipFill>
          <a:blip r:embed="rId5">
            <a:alphaModFix/>
          </a:blip>
          <a:stretch>
            <a:fillRect/>
          </a:stretch>
        </p:blipFill>
        <p:spPr>
          <a:xfrm>
            <a:off x="1110750" y="1906725"/>
            <a:ext cx="9067800" cy="4248150"/>
          </a:xfrm>
          <a:prstGeom prst="rect">
            <a:avLst/>
          </a:prstGeom>
          <a:noFill/>
          <a:ln>
            <a:noFill/>
          </a:ln>
        </p:spPr>
      </p:pic>
      <p:pic>
        <p:nvPicPr>
          <p:cNvPr id="3" name="Audio 2">
            <a:hlinkClick r:id="" action="ppaction://media"/>
            <a:extLst>
              <a:ext uri="{FF2B5EF4-FFF2-40B4-BE49-F238E27FC236}">
                <a16:creationId xmlns:a16="http://schemas.microsoft.com/office/drawing/2014/main" id="{6B09A060-8812-C547-9AD1-10818D6280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820"/>
    </mc:Choice>
    <mc:Fallback xmlns="">
      <p:transition spd="slow" advTm="18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5"/>
        <p:cNvGrpSpPr/>
        <p:nvPr/>
      </p:nvGrpSpPr>
      <p:grpSpPr>
        <a:xfrm>
          <a:off x="0" y="0"/>
          <a:ext cx="0" cy="0"/>
          <a:chOff x="0" y="0"/>
          <a:chExt cx="0" cy="0"/>
        </a:xfrm>
      </p:grpSpPr>
      <p:sp>
        <p:nvSpPr>
          <p:cNvPr id="276" name="Google Shape;276;p37"/>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Important EDA Graphs</a:t>
            </a:r>
            <a:endParaRPr/>
          </a:p>
        </p:txBody>
      </p:sp>
      <p:sp>
        <p:nvSpPr>
          <p:cNvPr id="277" name="Google Shape;277;p37"/>
          <p:cNvSpPr txBox="1">
            <a:spLocks noGrp="1"/>
          </p:cNvSpPr>
          <p:nvPr>
            <p:ph type="subTitle" idx="1"/>
          </p:nvPr>
        </p:nvSpPr>
        <p:spPr>
          <a:xfrm>
            <a:off x="337625" y="1828805"/>
            <a:ext cx="11854375" cy="467046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br>
              <a:rPr lang="en-GB" b="1"/>
            </a:br>
            <a:endParaRPr b="1">
              <a:latin typeface="Calibri"/>
              <a:ea typeface="Calibri"/>
              <a:cs typeface="Calibri"/>
              <a:sym typeface="Calibri"/>
            </a:endParaRPr>
          </a:p>
        </p:txBody>
      </p:sp>
      <p:cxnSp>
        <p:nvCxnSpPr>
          <p:cNvPr id="278" name="Google Shape;278;p37"/>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79" name="Google Shape;27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a:t>GROUP: 25 Ian Menezes</a:t>
            </a:r>
            <a:endParaRPr/>
          </a:p>
        </p:txBody>
      </p:sp>
      <p:pic>
        <p:nvPicPr>
          <p:cNvPr id="280" name="Google Shape;280;p37"/>
          <p:cNvPicPr preferRelativeResize="0"/>
          <p:nvPr/>
        </p:nvPicPr>
        <p:blipFill>
          <a:blip r:embed="rId5">
            <a:alphaModFix/>
          </a:blip>
          <a:stretch>
            <a:fillRect/>
          </a:stretch>
        </p:blipFill>
        <p:spPr>
          <a:xfrm>
            <a:off x="2038350" y="2126338"/>
            <a:ext cx="8115300" cy="3409950"/>
          </a:xfrm>
          <a:prstGeom prst="rect">
            <a:avLst/>
          </a:prstGeom>
          <a:noFill/>
          <a:ln>
            <a:noFill/>
          </a:ln>
        </p:spPr>
      </p:pic>
      <p:pic>
        <p:nvPicPr>
          <p:cNvPr id="2" name="Record-013">
            <a:hlinkClick r:id="" action="ppaction://media"/>
            <a:extLst>
              <a:ext uri="{FF2B5EF4-FFF2-40B4-BE49-F238E27FC236}">
                <a16:creationId xmlns:a16="http://schemas.microsoft.com/office/drawing/2014/main" id="{8F6B0E7E-2739-4BA2-9F11-55C33E9FD4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9054" y="5879330"/>
            <a:ext cx="487363" cy="487363"/>
          </a:xfrm>
          <a:prstGeom prst="rect">
            <a:avLst/>
          </a:prstGeom>
        </p:spPr>
      </p:pic>
    </p:spTree>
    <p:extLst>
      <p:ext uri="{BB962C8B-B14F-4D97-AF65-F5344CB8AC3E}">
        <p14:creationId xmlns:p14="http://schemas.microsoft.com/office/powerpoint/2010/main" val="126834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38"/>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Important EDA Graphs</a:t>
            </a:r>
            <a:endParaRPr/>
          </a:p>
        </p:txBody>
      </p:sp>
      <p:sp>
        <p:nvSpPr>
          <p:cNvPr id="286" name="Google Shape;286;p38"/>
          <p:cNvSpPr txBox="1">
            <a:spLocks noGrp="1"/>
          </p:cNvSpPr>
          <p:nvPr>
            <p:ph type="subTitle" idx="1"/>
          </p:nvPr>
        </p:nvSpPr>
        <p:spPr>
          <a:xfrm>
            <a:off x="337625" y="1828805"/>
            <a:ext cx="11854375" cy="467046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br>
              <a:rPr lang="en-GB" b="1"/>
            </a:br>
            <a:endParaRPr b="1">
              <a:latin typeface="Calibri"/>
              <a:ea typeface="Calibri"/>
              <a:cs typeface="Calibri"/>
              <a:sym typeface="Calibri"/>
            </a:endParaRPr>
          </a:p>
        </p:txBody>
      </p:sp>
      <p:cxnSp>
        <p:nvCxnSpPr>
          <p:cNvPr id="287" name="Google Shape;287;p38"/>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88" name="Google Shape;288;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a:t>GROUP: 25 Ian Menezes</a:t>
            </a:r>
            <a:endParaRPr/>
          </a:p>
        </p:txBody>
      </p:sp>
      <p:pic>
        <p:nvPicPr>
          <p:cNvPr id="289" name="Google Shape;289;p38"/>
          <p:cNvPicPr preferRelativeResize="0"/>
          <p:nvPr/>
        </p:nvPicPr>
        <p:blipFill>
          <a:blip r:embed="rId5">
            <a:alphaModFix/>
          </a:blip>
          <a:stretch>
            <a:fillRect/>
          </a:stretch>
        </p:blipFill>
        <p:spPr>
          <a:xfrm>
            <a:off x="2067475" y="1714500"/>
            <a:ext cx="8566400" cy="4283200"/>
          </a:xfrm>
          <a:prstGeom prst="rect">
            <a:avLst/>
          </a:prstGeom>
          <a:noFill/>
          <a:ln>
            <a:noFill/>
          </a:ln>
        </p:spPr>
      </p:pic>
      <p:pic>
        <p:nvPicPr>
          <p:cNvPr id="2" name="Record-014">
            <a:hlinkClick r:id="" action="ppaction://media"/>
            <a:extLst>
              <a:ext uri="{FF2B5EF4-FFF2-40B4-BE49-F238E27FC236}">
                <a16:creationId xmlns:a16="http://schemas.microsoft.com/office/drawing/2014/main" id="{9C569F36-81C0-48F9-BC44-0D1CCCB14D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5668" y="5924472"/>
            <a:ext cx="487363" cy="487363"/>
          </a:xfrm>
          <a:prstGeom prst="rect">
            <a:avLst/>
          </a:prstGeom>
        </p:spPr>
      </p:pic>
    </p:spTree>
    <p:extLst>
      <p:ext uri="{BB962C8B-B14F-4D97-AF65-F5344CB8AC3E}">
        <p14:creationId xmlns:p14="http://schemas.microsoft.com/office/powerpoint/2010/main" val="323246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39"/>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Spatial Data Analysis</a:t>
            </a:r>
            <a:endParaRPr/>
          </a:p>
        </p:txBody>
      </p:sp>
      <p:sp>
        <p:nvSpPr>
          <p:cNvPr id="295" name="Google Shape;295;p39"/>
          <p:cNvSpPr txBox="1">
            <a:spLocks noGrp="1"/>
          </p:cNvSpPr>
          <p:nvPr>
            <p:ph type="subTitle" idx="1"/>
          </p:nvPr>
        </p:nvSpPr>
        <p:spPr>
          <a:xfrm>
            <a:off x="9502175" y="3298025"/>
            <a:ext cx="2356800" cy="4670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GB" b="1"/>
              <a:t>iGIS Map’s UK Map used as base</a:t>
            </a:r>
            <a:br>
              <a:rPr lang="en-GB" b="1"/>
            </a:br>
            <a:endParaRPr b="1">
              <a:latin typeface="Calibri"/>
              <a:ea typeface="Calibri"/>
              <a:cs typeface="Calibri"/>
              <a:sym typeface="Calibri"/>
            </a:endParaRPr>
          </a:p>
        </p:txBody>
      </p:sp>
      <p:cxnSp>
        <p:nvCxnSpPr>
          <p:cNvPr id="296" name="Google Shape;296;p39"/>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97" name="Google Shape;297;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a:t>GROUP: 25 Ian Menezes</a:t>
            </a:r>
            <a:endParaRPr/>
          </a:p>
        </p:txBody>
      </p:sp>
      <p:pic>
        <p:nvPicPr>
          <p:cNvPr id="298" name="Google Shape;298;p39"/>
          <p:cNvPicPr preferRelativeResize="0"/>
          <p:nvPr/>
        </p:nvPicPr>
        <p:blipFill>
          <a:blip r:embed="rId5">
            <a:alphaModFix/>
          </a:blip>
          <a:stretch>
            <a:fillRect/>
          </a:stretch>
        </p:blipFill>
        <p:spPr>
          <a:xfrm>
            <a:off x="144974" y="1672349"/>
            <a:ext cx="4648126" cy="4727751"/>
          </a:xfrm>
          <a:prstGeom prst="rect">
            <a:avLst/>
          </a:prstGeom>
          <a:noFill/>
          <a:ln>
            <a:noFill/>
          </a:ln>
        </p:spPr>
      </p:pic>
      <p:pic>
        <p:nvPicPr>
          <p:cNvPr id="299" name="Google Shape;299;p39"/>
          <p:cNvPicPr preferRelativeResize="0"/>
          <p:nvPr/>
        </p:nvPicPr>
        <p:blipFill>
          <a:blip r:embed="rId6">
            <a:alphaModFix/>
          </a:blip>
          <a:stretch>
            <a:fillRect/>
          </a:stretch>
        </p:blipFill>
        <p:spPr>
          <a:xfrm>
            <a:off x="4793100" y="1692950"/>
            <a:ext cx="4512563" cy="4670400"/>
          </a:xfrm>
          <a:prstGeom prst="rect">
            <a:avLst/>
          </a:prstGeom>
          <a:noFill/>
          <a:ln>
            <a:noFill/>
          </a:ln>
        </p:spPr>
      </p:pic>
      <p:pic>
        <p:nvPicPr>
          <p:cNvPr id="2" name="Record-015">
            <a:hlinkClick r:id="" action="ppaction://media"/>
            <a:extLst>
              <a:ext uri="{FF2B5EF4-FFF2-40B4-BE49-F238E27FC236}">
                <a16:creationId xmlns:a16="http://schemas.microsoft.com/office/drawing/2014/main" id="{8D9195DB-1A2A-450D-8E7E-8685A260B5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816481" y="5818894"/>
            <a:ext cx="487363" cy="487363"/>
          </a:xfrm>
          <a:prstGeom prst="rect">
            <a:avLst/>
          </a:prstGeom>
        </p:spPr>
      </p:pic>
    </p:spTree>
    <p:extLst>
      <p:ext uri="{BB962C8B-B14F-4D97-AF65-F5344CB8AC3E}">
        <p14:creationId xmlns:p14="http://schemas.microsoft.com/office/powerpoint/2010/main" val="272426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40"/>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Spatial Data Analysis</a:t>
            </a:r>
            <a:endParaRPr/>
          </a:p>
        </p:txBody>
      </p:sp>
      <p:sp>
        <p:nvSpPr>
          <p:cNvPr id="305" name="Google Shape;305;p40"/>
          <p:cNvSpPr txBox="1">
            <a:spLocks noGrp="1"/>
          </p:cNvSpPr>
          <p:nvPr>
            <p:ph type="subTitle" idx="1"/>
          </p:nvPr>
        </p:nvSpPr>
        <p:spPr>
          <a:xfrm>
            <a:off x="337625" y="1828805"/>
            <a:ext cx="11854375" cy="4670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GB" b="1"/>
              <a:t>City of London Police and </a:t>
            </a:r>
            <a:endParaRPr b="1"/>
          </a:p>
          <a:p>
            <a:pPr marL="0" lvl="0" indent="0" algn="l" rtl="0">
              <a:lnSpc>
                <a:spcPct val="90000"/>
              </a:lnSpc>
              <a:spcBef>
                <a:spcPts val="0"/>
              </a:spcBef>
              <a:spcAft>
                <a:spcPts val="0"/>
              </a:spcAft>
              <a:buClr>
                <a:schemeClr val="dk1"/>
              </a:buClr>
              <a:buSzPts val="2400"/>
              <a:buNone/>
            </a:pPr>
            <a:r>
              <a:rPr lang="en-GB" b="1"/>
              <a:t>Metropolitan Police</a:t>
            </a:r>
            <a:endParaRPr b="1"/>
          </a:p>
          <a:p>
            <a:pPr marL="0" lvl="0" indent="0" algn="l" rtl="0">
              <a:lnSpc>
                <a:spcPct val="90000"/>
              </a:lnSpc>
              <a:spcBef>
                <a:spcPts val="0"/>
              </a:spcBef>
              <a:spcAft>
                <a:spcPts val="0"/>
              </a:spcAft>
              <a:buClr>
                <a:schemeClr val="dk1"/>
              </a:buClr>
              <a:buSzPts val="2400"/>
              <a:buNone/>
            </a:pPr>
            <a:r>
              <a:rPr lang="en-GB" b="1"/>
              <a:t>Services (shown in Yellow)</a:t>
            </a:r>
            <a:endParaRPr b="1"/>
          </a:p>
          <a:p>
            <a:pPr marL="0" lvl="0" indent="0" algn="l" rtl="0">
              <a:lnSpc>
                <a:spcPct val="90000"/>
              </a:lnSpc>
              <a:spcBef>
                <a:spcPts val="0"/>
              </a:spcBef>
              <a:spcAft>
                <a:spcPts val="0"/>
              </a:spcAft>
              <a:buClr>
                <a:schemeClr val="dk1"/>
              </a:buClr>
              <a:buSzPts val="2400"/>
              <a:buNone/>
            </a:pPr>
            <a:endParaRPr b="1"/>
          </a:p>
          <a:p>
            <a:pPr marL="0" lvl="0" indent="0" algn="l" rtl="0">
              <a:lnSpc>
                <a:spcPct val="90000"/>
              </a:lnSpc>
              <a:spcBef>
                <a:spcPts val="0"/>
              </a:spcBef>
              <a:spcAft>
                <a:spcPts val="0"/>
              </a:spcAft>
              <a:buClr>
                <a:schemeClr val="dk1"/>
              </a:buClr>
              <a:buSzPts val="2400"/>
              <a:buNone/>
            </a:pPr>
            <a:r>
              <a:rPr lang="en-GB" b="1"/>
              <a:t>Thames Valley Police</a:t>
            </a:r>
            <a:endParaRPr b="1"/>
          </a:p>
          <a:p>
            <a:pPr marL="0" lvl="0" indent="0" algn="l" rtl="0">
              <a:lnSpc>
                <a:spcPct val="90000"/>
              </a:lnSpc>
              <a:spcBef>
                <a:spcPts val="0"/>
              </a:spcBef>
              <a:spcAft>
                <a:spcPts val="0"/>
              </a:spcAft>
              <a:buClr>
                <a:schemeClr val="dk1"/>
              </a:buClr>
              <a:buSzPts val="2400"/>
              <a:buNone/>
            </a:pPr>
            <a:r>
              <a:rPr lang="en-GB" b="1"/>
              <a:t>(shown in bright Pink)</a:t>
            </a:r>
            <a:endParaRPr b="1"/>
          </a:p>
        </p:txBody>
      </p:sp>
      <p:pic>
        <p:nvPicPr>
          <p:cNvPr id="306" name="Google Shape;306;p40"/>
          <p:cNvPicPr preferRelativeResize="0"/>
          <p:nvPr/>
        </p:nvPicPr>
        <p:blipFill>
          <a:blip r:embed="rId5">
            <a:alphaModFix/>
          </a:blip>
          <a:stretch>
            <a:fillRect/>
          </a:stretch>
        </p:blipFill>
        <p:spPr>
          <a:xfrm>
            <a:off x="3943350" y="1273175"/>
            <a:ext cx="8248650" cy="5448300"/>
          </a:xfrm>
          <a:prstGeom prst="rect">
            <a:avLst/>
          </a:prstGeom>
          <a:noFill/>
          <a:ln>
            <a:noFill/>
          </a:ln>
        </p:spPr>
      </p:pic>
      <p:cxnSp>
        <p:nvCxnSpPr>
          <p:cNvPr id="307" name="Google Shape;307;p40"/>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308" name="Google Shape;308;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a:t>GROUP: 25 Ian Menezes</a:t>
            </a:r>
            <a:endParaRPr/>
          </a:p>
        </p:txBody>
      </p:sp>
      <p:sp>
        <p:nvSpPr>
          <p:cNvPr id="309" name="Google Shape;309;p40"/>
          <p:cNvSpPr txBox="1"/>
          <p:nvPr/>
        </p:nvSpPr>
        <p:spPr>
          <a:xfrm>
            <a:off x="635500" y="2422800"/>
            <a:ext cx="13200" cy="7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2" name="Record-016">
            <a:hlinkClick r:id="" action="ppaction://media"/>
            <a:extLst>
              <a:ext uri="{FF2B5EF4-FFF2-40B4-BE49-F238E27FC236}">
                <a16:creationId xmlns:a16="http://schemas.microsoft.com/office/drawing/2014/main" id="{49C27067-03D3-411B-A188-75C5FF53DE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7470" y="6051549"/>
            <a:ext cx="487363" cy="487363"/>
          </a:xfrm>
          <a:prstGeom prst="rect">
            <a:avLst/>
          </a:prstGeom>
        </p:spPr>
      </p:pic>
    </p:spTree>
    <p:extLst>
      <p:ext uri="{BB962C8B-B14F-4D97-AF65-F5344CB8AC3E}">
        <p14:creationId xmlns:p14="http://schemas.microsoft.com/office/powerpoint/2010/main" val="66334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41"/>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Spatial Data Analysis</a:t>
            </a:r>
            <a:endParaRPr/>
          </a:p>
        </p:txBody>
      </p:sp>
      <p:sp>
        <p:nvSpPr>
          <p:cNvPr id="315" name="Google Shape;315;p41"/>
          <p:cNvSpPr txBox="1">
            <a:spLocks noGrp="1"/>
          </p:cNvSpPr>
          <p:nvPr>
            <p:ph type="subTitle" idx="1"/>
          </p:nvPr>
        </p:nvSpPr>
        <p:spPr>
          <a:xfrm>
            <a:off x="518163" y="2839930"/>
            <a:ext cx="11854500" cy="467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br>
              <a:rPr lang="en-GB" b="1"/>
            </a:br>
            <a:r>
              <a:rPr lang="en-GB" b="1"/>
              <a:t>Various Pedestrians affected</a:t>
            </a:r>
            <a:endParaRPr b="1"/>
          </a:p>
          <a:p>
            <a:pPr marL="0" lvl="0" indent="0" algn="l" rtl="0">
              <a:lnSpc>
                <a:spcPct val="90000"/>
              </a:lnSpc>
              <a:spcBef>
                <a:spcPts val="0"/>
              </a:spcBef>
              <a:spcAft>
                <a:spcPts val="0"/>
              </a:spcAft>
              <a:buClr>
                <a:schemeClr val="dk1"/>
              </a:buClr>
              <a:buSzPts val="2400"/>
              <a:buNone/>
            </a:pPr>
            <a:r>
              <a:rPr lang="en-GB" b="1"/>
              <a:t>Across a range of speed-limits</a:t>
            </a:r>
            <a:endParaRPr b="1"/>
          </a:p>
        </p:txBody>
      </p:sp>
      <p:cxnSp>
        <p:nvCxnSpPr>
          <p:cNvPr id="316" name="Google Shape;316;p41"/>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pic>
        <p:nvPicPr>
          <p:cNvPr id="317" name="Google Shape;317;p41"/>
          <p:cNvPicPr preferRelativeResize="0"/>
          <p:nvPr/>
        </p:nvPicPr>
        <p:blipFill>
          <a:blip r:embed="rId5">
            <a:alphaModFix/>
          </a:blip>
          <a:stretch>
            <a:fillRect/>
          </a:stretch>
        </p:blipFill>
        <p:spPr>
          <a:xfrm>
            <a:off x="4730600" y="1306275"/>
            <a:ext cx="8248650" cy="5448300"/>
          </a:xfrm>
          <a:prstGeom prst="rect">
            <a:avLst/>
          </a:prstGeom>
          <a:noFill/>
          <a:ln>
            <a:noFill/>
          </a:ln>
        </p:spPr>
      </p:pic>
      <p:sp>
        <p:nvSpPr>
          <p:cNvPr id="318" name="Google Shape;318;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a:t>GROUP: 25 Ian Menezes</a:t>
            </a:r>
            <a:endParaRPr/>
          </a:p>
        </p:txBody>
      </p:sp>
      <p:pic>
        <p:nvPicPr>
          <p:cNvPr id="2" name="Record-017">
            <a:hlinkClick r:id="" action="ppaction://media"/>
            <a:extLst>
              <a:ext uri="{FF2B5EF4-FFF2-40B4-BE49-F238E27FC236}">
                <a16:creationId xmlns:a16="http://schemas.microsoft.com/office/drawing/2014/main" id="{D79D5C7F-172C-4ECA-9929-0EF6F9A56A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4481" y="5776804"/>
            <a:ext cx="487363" cy="487363"/>
          </a:xfrm>
          <a:prstGeom prst="rect">
            <a:avLst/>
          </a:prstGeom>
        </p:spPr>
      </p:pic>
    </p:spTree>
    <p:extLst>
      <p:ext uri="{BB962C8B-B14F-4D97-AF65-F5344CB8AC3E}">
        <p14:creationId xmlns:p14="http://schemas.microsoft.com/office/powerpoint/2010/main" val="97657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sp>
        <p:nvSpPr>
          <p:cNvPr id="323" name="Google Shape;323;p42"/>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Generic Rule Generation</a:t>
            </a:r>
            <a:endParaRPr/>
          </a:p>
        </p:txBody>
      </p:sp>
      <p:sp>
        <p:nvSpPr>
          <p:cNvPr id="324" name="Google Shape;324;p42"/>
          <p:cNvSpPr txBox="1">
            <a:spLocks noGrp="1"/>
          </p:cNvSpPr>
          <p:nvPr>
            <p:ph type="subTitle" idx="1"/>
          </p:nvPr>
        </p:nvSpPr>
        <p:spPr>
          <a:xfrm>
            <a:off x="439975" y="2296725"/>
            <a:ext cx="5292000" cy="4670400"/>
          </a:xfrm>
          <a:prstGeom prst="rect">
            <a:avLst/>
          </a:prstGeom>
          <a:noFill/>
          <a:ln>
            <a:noFill/>
          </a:ln>
        </p:spPr>
        <p:txBody>
          <a:bodyPr spcFirstLastPara="1" wrap="square" lIns="91425" tIns="45700" rIns="91425" bIns="45700" anchor="t" anchorCtr="0">
            <a:noAutofit/>
          </a:bodyPr>
          <a:lstStyle/>
          <a:p>
            <a:pPr marL="457200" lvl="0" indent="-381000" algn="l" rtl="0">
              <a:lnSpc>
                <a:spcPct val="90000"/>
              </a:lnSpc>
              <a:spcBef>
                <a:spcPts val="0"/>
              </a:spcBef>
              <a:spcAft>
                <a:spcPts val="0"/>
              </a:spcAft>
              <a:buSzPts val="2400"/>
              <a:buChar char="●"/>
            </a:pPr>
            <a:r>
              <a:rPr lang="en-GB" b="1"/>
              <a:t>No Nominal Attributes used</a:t>
            </a:r>
            <a:endParaRPr b="1"/>
          </a:p>
          <a:p>
            <a:pPr marL="457200" lvl="0" indent="-381000" algn="l" rtl="0">
              <a:lnSpc>
                <a:spcPct val="90000"/>
              </a:lnSpc>
              <a:spcBef>
                <a:spcPts val="0"/>
              </a:spcBef>
              <a:spcAft>
                <a:spcPts val="0"/>
              </a:spcAft>
              <a:buSzPts val="2400"/>
              <a:buChar char="●"/>
            </a:pPr>
            <a:r>
              <a:rPr lang="en-GB" b="1"/>
              <a:t>Equal-sized samples taken concerning our target variables</a:t>
            </a:r>
            <a:endParaRPr b="1"/>
          </a:p>
          <a:p>
            <a:pPr marL="457200" lvl="0" indent="-381000" algn="l" rtl="0">
              <a:lnSpc>
                <a:spcPct val="90000"/>
              </a:lnSpc>
              <a:spcBef>
                <a:spcPts val="0"/>
              </a:spcBef>
              <a:spcAft>
                <a:spcPts val="0"/>
              </a:spcAft>
              <a:buSzPts val="2400"/>
              <a:buChar char="●"/>
            </a:pPr>
            <a:r>
              <a:rPr lang="en-GB" b="1"/>
              <a:t>Some of the rules extracted:</a:t>
            </a:r>
            <a:endParaRPr b="1"/>
          </a:p>
          <a:p>
            <a:pPr marL="914400" lvl="1" indent="-355600" algn="l" rtl="0">
              <a:lnSpc>
                <a:spcPct val="90000"/>
              </a:lnSpc>
              <a:spcBef>
                <a:spcPts val="0"/>
              </a:spcBef>
              <a:spcAft>
                <a:spcPts val="0"/>
              </a:spcAft>
              <a:buSzPts val="2000"/>
              <a:buChar char="○"/>
            </a:pPr>
            <a:r>
              <a:rPr lang="en-GB" b="1"/>
              <a:t>Higher count in each category of Severity when the speed is higher</a:t>
            </a:r>
            <a:endParaRPr b="1"/>
          </a:p>
          <a:p>
            <a:pPr marL="914400" lvl="1" indent="-355600" algn="l" rtl="0">
              <a:lnSpc>
                <a:spcPct val="90000"/>
              </a:lnSpc>
              <a:spcBef>
                <a:spcPts val="0"/>
              </a:spcBef>
              <a:spcAft>
                <a:spcPts val="0"/>
              </a:spcAft>
              <a:buSzPts val="2000"/>
              <a:buChar char="○"/>
            </a:pPr>
            <a:r>
              <a:rPr lang="en-GB" b="1"/>
              <a:t>Police more likely to be present at the Accident site</a:t>
            </a:r>
            <a:endParaRPr b="1"/>
          </a:p>
          <a:p>
            <a:pPr marL="914400" lvl="1" indent="-355600" algn="l" rtl="0">
              <a:lnSpc>
                <a:spcPct val="90000"/>
              </a:lnSpc>
              <a:spcBef>
                <a:spcPts val="0"/>
              </a:spcBef>
              <a:spcAft>
                <a:spcPts val="0"/>
              </a:spcAft>
              <a:buSzPts val="2000"/>
              <a:buChar char="○"/>
            </a:pPr>
            <a:r>
              <a:rPr lang="en-GB" b="1"/>
              <a:t>Higher casualties (&gt;7) observed in high-speed accidents (&gt;35).</a:t>
            </a:r>
            <a:endParaRPr b="1"/>
          </a:p>
        </p:txBody>
      </p:sp>
      <p:cxnSp>
        <p:nvCxnSpPr>
          <p:cNvPr id="325" name="Google Shape;325;p42"/>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326" name="Google Shape;32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dirty="0"/>
              <a:t>GROUP: 25 Ian Menezes</a:t>
            </a:r>
            <a:endParaRPr dirty="0"/>
          </a:p>
        </p:txBody>
      </p:sp>
      <p:pic>
        <p:nvPicPr>
          <p:cNvPr id="327" name="Google Shape;327;p42"/>
          <p:cNvPicPr preferRelativeResize="0"/>
          <p:nvPr/>
        </p:nvPicPr>
        <p:blipFill>
          <a:blip r:embed="rId5">
            <a:alphaModFix/>
          </a:blip>
          <a:stretch>
            <a:fillRect/>
          </a:stretch>
        </p:blipFill>
        <p:spPr>
          <a:xfrm>
            <a:off x="5533425" y="1677424"/>
            <a:ext cx="6155226" cy="4307795"/>
          </a:xfrm>
          <a:prstGeom prst="rect">
            <a:avLst/>
          </a:prstGeom>
          <a:noFill/>
          <a:ln>
            <a:noFill/>
          </a:ln>
        </p:spPr>
      </p:pic>
      <p:pic>
        <p:nvPicPr>
          <p:cNvPr id="2" name="Record-018">
            <a:hlinkClick r:id="" action="ppaction://media"/>
            <a:extLst>
              <a:ext uri="{FF2B5EF4-FFF2-40B4-BE49-F238E27FC236}">
                <a16:creationId xmlns:a16="http://schemas.microsoft.com/office/drawing/2014/main" id="{5A9EAD8D-A8F3-438B-925E-0BCF850A8E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9667" y="5868987"/>
            <a:ext cx="487363" cy="487363"/>
          </a:xfrm>
          <a:prstGeom prst="rect">
            <a:avLst/>
          </a:prstGeom>
        </p:spPr>
      </p:pic>
    </p:spTree>
    <p:extLst>
      <p:ext uri="{BB962C8B-B14F-4D97-AF65-F5344CB8AC3E}">
        <p14:creationId xmlns:p14="http://schemas.microsoft.com/office/powerpoint/2010/main" val="26514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6"/>
        <p:cNvGrpSpPr/>
        <p:nvPr/>
      </p:nvGrpSpPr>
      <p:grpSpPr>
        <a:xfrm>
          <a:off x="0" y="0"/>
          <a:ext cx="0" cy="0"/>
          <a:chOff x="0" y="0"/>
          <a:chExt cx="0" cy="0"/>
        </a:xfrm>
      </p:grpSpPr>
      <p:sp>
        <p:nvSpPr>
          <p:cNvPr id="357" name="Google Shape;357;p45"/>
          <p:cNvSpPr txBox="1">
            <a:spLocks noGrp="1"/>
          </p:cNvSpPr>
          <p:nvPr>
            <p:ph type="ctrTitle"/>
          </p:nvPr>
        </p:nvSpPr>
        <p:spPr>
          <a:xfrm>
            <a:off x="1523999" y="130629"/>
            <a:ext cx="9842700" cy="1175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Temporal Data Analysis</a:t>
            </a:r>
            <a:endParaRPr/>
          </a:p>
        </p:txBody>
      </p:sp>
      <p:sp>
        <p:nvSpPr>
          <p:cNvPr id="358" name="Google Shape;358;p45"/>
          <p:cNvSpPr txBox="1">
            <a:spLocks noGrp="1"/>
          </p:cNvSpPr>
          <p:nvPr>
            <p:ph type="subTitle" idx="1"/>
          </p:nvPr>
        </p:nvSpPr>
        <p:spPr>
          <a:xfrm>
            <a:off x="337625" y="1828805"/>
            <a:ext cx="11854500" cy="4670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br>
              <a:rPr lang="en-GB" b="1"/>
            </a:br>
            <a:endParaRPr b="1">
              <a:latin typeface="Calibri"/>
              <a:ea typeface="Calibri"/>
              <a:cs typeface="Calibri"/>
              <a:sym typeface="Calibri"/>
            </a:endParaRPr>
          </a:p>
        </p:txBody>
      </p:sp>
      <p:cxnSp>
        <p:nvCxnSpPr>
          <p:cNvPr id="359" name="Google Shape;359;p45"/>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360" name="Google Shape;360;p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lvl="0">
              <a:buClr>
                <a:schemeClr val="dk1"/>
              </a:buClr>
            </a:pPr>
            <a:r>
              <a:rPr lang="en-GB" dirty="0"/>
              <a:t>GROUP: 25 Ian Menezes</a:t>
            </a:r>
          </a:p>
        </p:txBody>
      </p:sp>
      <p:pic>
        <p:nvPicPr>
          <p:cNvPr id="361" name="Google Shape;361;p45"/>
          <p:cNvPicPr preferRelativeResize="0"/>
          <p:nvPr/>
        </p:nvPicPr>
        <p:blipFill>
          <a:blip r:embed="rId5">
            <a:alphaModFix/>
          </a:blip>
          <a:stretch>
            <a:fillRect/>
          </a:stretch>
        </p:blipFill>
        <p:spPr>
          <a:xfrm>
            <a:off x="895100" y="1828800"/>
            <a:ext cx="10254200" cy="4323075"/>
          </a:xfrm>
          <a:prstGeom prst="rect">
            <a:avLst/>
          </a:prstGeom>
          <a:noFill/>
          <a:ln>
            <a:noFill/>
          </a:ln>
        </p:spPr>
      </p:pic>
      <p:pic>
        <p:nvPicPr>
          <p:cNvPr id="2" name="Record-019">
            <a:hlinkClick r:id="" action="ppaction://media"/>
            <a:extLst>
              <a:ext uri="{FF2B5EF4-FFF2-40B4-BE49-F238E27FC236}">
                <a16:creationId xmlns:a16="http://schemas.microsoft.com/office/drawing/2014/main" id="{36DAEE21-5964-4183-BF26-123D0C0E30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999" y="5908193"/>
            <a:ext cx="487363" cy="487363"/>
          </a:xfrm>
          <a:prstGeom prst="rect">
            <a:avLst/>
          </a:prstGeom>
        </p:spPr>
      </p:pic>
    </p:spTree>
    <p:extLst>
      <p:ext uri="{BB962C8B-B14F-4D97-AF65-F5344CB8AC3E}">
        <p14:creationId xmlns:p14="http://schemas.microsoft.com/office/powerpoint/2010/main" val="97646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5"/>
        <p:cNvGrpSpPr/>
        <p:nvPr/>
      </p:nvGrpSpPr>
      <p:grpSpPr>
        <a:xfrm>
          <a:off x="0" y="0"/>
          <a:ext cx="0" cy="0"/>
          <a:chOff x="0" y="0"/>
          <a:chExt cx="0" cy="0"/>
        </a:xfrm>
      </p:grpSpPr>
      <p:sp>
        <p:nvSpPr>
          <p:cNvPr id="366" name="Google Shape;366;p46"/>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Temporal Data Analysis</a:t>
            </a:r>
            <a:endParaRPr/>
          </a:p>
        </p:txBody>
      </p:sp>
      <p:sp>
        <p:nvSpPr>
          <p:cNvPr id="367" name="Google Shape;367;p46"/>
          <p:cNvSpPr txBox="1">
            <a:spLocks noGrp="1"/>
          </p:cNvSpPr>
          <p:nvPr>
            <p:ph type="subTitle" idx="1"/>
          </p:nvPr>
        </p:nvSpPr>
        <p:spPr>
          <a:xfrm>
            <a:off x="337625" y="1828805"/>
            <a:ext cx="11854375" cy="467046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br>
              <a:rPr lang="en-GB" b="1"/>
            </a:br>
            <a:endParaRPr b="1">
              <a:latin typeface="Calibri"/>
              <a:ea typeface="Calibri"/>
              <a:cs typeface="Calibri"/>
              <a:sym typeface="Calibri"/>
            </a:endParaRPr>
          </a:p>
        </p:txBody>
      </p:sp>
      <p:cxnSp>
        <p:nvCxnSpPr>
          <p:cNvPr id="368" name="Google Shape;368;p46"/>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369" name="Google Shape;36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lvl="0">
              <a:buClr>
                <a:schemeClr val="dk1"/>
              </a:buClr>
            </a:pPr>
            <a:r>
              <a:rPr lang="en-GB" dirty="0"/>
              <a:t>GROUP: 25 Ian Menezes</a:t>
            </a:r>
          </a:p>
        </p:txBody>
      </p:sp>
      <p:pic>
        <p:nvPicPr>
          <p:cNvPr id="370" name="Google Shape;370;p46"/>
          <p:cNvPicPr preferRelativeResize="0"/>
          <p:nvPr/>
        </p:nvPicPr>
        <p:blipFill>
          <a:blip r:embed="rId5">
            <a:alphaModFix/>
          </a:blip>
          <a:stretch>
            <a:fillRect/>
          </a:stretch>
        </p:blipFill>
        <p:spPr>
          <a:xfrm>
            <a:off x="134275" y="1940575"/>
            <a:ext cx="8122499" cy="4082725"/>
          </a:xfrm>
          <a:prstGeom prst="rect">
            <a:avLst/>
          </a:prstGeom>
          <a:noFill/>
          <a:ln>
            <a:noFill/>
          </a:ln>
        </p:spPr>
      </p:pic>
      <p:sp>
        <p:nvSpPr>
          <p:cNvPr id="371" name="Google Shape;371;p46"/>
          <p:cNvSpPr txBox="1"/>
          <p:nvPr/>
        </p:nvSpPr>
        <p:spPr>
          <a:xfrm>
            <a:off x="7431625" y="1594950"/>
            <a:ext cx="4404000" cy="44604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Calibri"/>
              <a:buChar char="●"/>
            </a:pPr>
            <a:r>
              <a:rPr lang="en-GB" sz="1800">
                <a:latin typeface="Calibri"/>
                <a:ea typeface="Calibri"/>
                <a:cs typeface="Calibri"/>
                <a:sym typeface="Calibri"/>
              </a:rPr>
              <a:t>The  the predicted casualties are compared to the actual casualties.</a:t>
            </a: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a:p>
            <a:pPr marL="457200" lvl="0" indent="-342900" algn="just" rtl="0">
              <a:spcBef>
                <a:spcPts val="0"/>
              </a:spcBef>
              <a:spcAft>
                <a:spcPts val="0"/>
              </a:spcAft>
              <a:buSzPts val="1800"/>
              <a:buFont typeface="Calibri"/>
              <a:buChar char="●"/>
            </a:pPr>
            <a:r>
              <a:rPr lang="en-GB" sz="1800">
                <a:latin typeface="Calibri"/>
                <a:ea typeface="Calibri"/>
                <a:cs typeface="Calibri"/>
                <a:sym typeface="Calibri"/>
              </a:rPr>
              <a:t>RMS Error = 18.41</a:t>
            </a: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a:p>
            <a:pPr marL="457200" lvl="0" indent="-342900" algn="just" rtl="0">
              <a:spcBef>
                <a:spcPts val="0"/>
              </a:spcBef>
              <a:spcAft>
                <a:spcPts val="0"/>
              </a:spcAft>
              <a:buSzPts val="1800"/>
              <a:buFont typeface="Calibri"/>
              <a:buChar char="●"/>
            </a:pPr>
            <a:r>
              <a:rPr lang="en-GB" sz="1800">
                <a:latin typeface="Calibri"/>
                <a:ea typeface="Calibri"/>
                <a:cs typeface="Calibri"/>
                <a:sym typeface="Calibri"/>
              </a:rPr>
              <a:t>clearly captured the seasonality trend observed for the number of casualties each year.</a:t>
            </a: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a:p>
            <a:pPr marL="457200" lvl="0" indent="-342900" algn="just" rtl="0">
              <a:spcBef>
                <a:spcPts val="0"/>
              </a:spcBef>
              <a:spcAft>
                <a:spcPts val="0"/>
              </a:spcAft>
              <a:buSzPts val="1800"/>
              <a:buFont typeface="Calibri"/>
              <a:buChar char="●"/>
            </a:pPr>
            <a:r>
              <a:rPr lang="en-GB" sz="1800">
                <a:latin typeface="Calibri"/>
                <a:ea typeface="Calibri"/>
                <a:cs typeface="Calibri"/>
                <a:sym typeface="Calibri"/>
              </a:rPr>
              <a:t>As the forecast proceeds into the future, the confidence interval increases indicating uncertainty with time.</a:t>
            </a:r>
            <a:endParaRPr sz="1800">
              <a:latin typeface="Calibri"/>
              <a:ea typeface="Calibri"/>
              <a:cs typeface="Calibri"/>
              <a:sym typeface="Calibri"/>
            </a:endParaRPr>
          </a:p>
          <a:p>
            <a:pPr marL="457200" lvl="0" indent="0" algn="just" rtl="0">
              <a:spcBef>
                <a:spcPts val="0"/>
              </a:spcBef>
              <a:spcAft>
                <a:spcPts val="0"/>
              </a:spcAft>
              <a:buNone/>
            </a:pPr>
            <a:endParaRPr sz="1800">
              <a:latin typeface="Calibri"/>
              <a:ea typeface="Calibri"/>
              <a:cs typeface="Calibri"/>
              <a:sym typeface="Calibri"/>
            </a:endParaRPr>
          </a:p>
          <a:p>
            <a:pPr marL="457200" lvl="0" indent="-342900" algn="just" rtl="0">
              <a:spcBef>
                <a:spcPts val="0"/>
              </a:spcBef>
              <a:spcAft>
                <a:spcPts val="0"/>
              </a:spcAft>
              <a:buSzPts val="1800"/>
              <a:buFont typeface="Calibri"/>
              <a:buChar char="●"/>
            </a:pPr>
            <a:r>
              <a:rPr lang="en-GB" sz="1800">
                <a:latin typeface="Calibri"/>
                <a:ea typeface="Calibri"/>
                <a:cs typeface="Calibri"/>
                <a:sym typeface="Calibri"/>
              </a:rPr>
              <a:t>the model forecasts a decline in number of casualties with time and hence our test hypothesis is satisfied.</a:t>
            </a:r>
            <a:endParaRPr sz="1800">
              <a:latin typeface="Calibri"/>
              <a:ea typeface="Calibri"/>
              <a:cs typeface="Calibri"/>
              <a:sym typeface="Calibri"/>
            </a:endParaRPr>
          </a:p>
        </p:txBody>
      </p:sp>
      <p:pic>
        <p:nvPicPr>
          <p:cNvPr id="2" name="Record-020">
            <a:hlinkClick r:id="" action="ppaction://media"/>
            <a:extLst>
              <a:ext uri="{FF2B5EF4-FFF2-40B4-BE49-F238E27FC236}">
                <a16:creationId xmlns:a16="http://schemas.microsoft.com/office/drawing/2014/main" id="{C7647D3F-A6F3-41C8-A286-C333A9561A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4275" y="5879330"/>
            <a:ext cx="487363" cy="487363"/>
          </a:xfrm>
          <a:prstGeom prst="rect">
            <a:avLst/>
          </a:prstGeom>
        </p:spPr>
      </p:pic>
    </p:spTree>
    <p:extLst>
      <p:ext uri="{BB962C8B-B14F-4D97-AF65-F5344CB8AC3E}">
        <p14:creationId xmlns:p14="http://schemas.microsoft.com/office/powerpoint/2010/main" val="219828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
        <p:cNvGrpSpPr/>
        <p:nvPr/>
      </p:nvGrpSpPr>
      <p:grpSpPr>
        <a:xfrm>
          <a:off x="0" y="0"/>
          <a:ext cx="0" cy="0"/>
          <a:chOff x="0" y="0"/>
          <a:chExt cx="0" cy="0"/>
        </a:xfrm>
      </p:grpSpPr>
      <p:sp>
        <p:nvSpPr>
          <p:cNvPr id="354" name="Google Shape;354;p45"/>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Georgia"/>
              <a:buNone/>
            </a:pPr>
            <a:r>
              <a:rPr lang="en-GB" sz="5400">
                <a:latin typeface="Georgia"/>
                <a:ea typeface="Georgia"/>
                <a:cs typeface="Georgia"/>
                <a:sym typeface="Georgia"/>
              </a:rPr>
              <a:t>Methods	</a:t>
            </a:r>
            <a:endParaRPr sz="5400"/>
          </a:p>
        </p:txBody>
      </p:sp>
      <p:sp>
        <p:nvSpPr>
          <p:cNvPr id="355" name="Google Shape;355;p45"/>
          <p:cNvSpPr txBox="1">
            <a:spLocks noGrp="1"/>
          </p:cNvSpPr>
          <p:nvPr>
            <p:ph type="subTitle" idx="1"/>
          </p:nvPr>
        </p:nvSpPr>
        <p:spPr>
          <a:xfrm>
            <a:off x="337625" y="1828805"/>
            <a:ext cx="11854375" cy="4670468"/>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br>
              <a:rPr lang="en-GB" b="1" dirty="0"/>
            </a:br>
            <a:endParaRPr b="1" dirty="0">
              <a:latin typeface="Calibri"/>
              <a:ea typeface="Calibri"/>
              <a:cs typeface="Calibri"/>
              <a:sym typeface="Calibri"/>
            </a:endParaRPr>
          </a:p>
        </p:txBody>
      </p:sp>
      <p:cxnSp>
        <p:nvCxnSpPr>
          <p:cNvPr id="356" name="Google Shape;356;p45"/>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357" name="Google Shape;357;p45"/>
          <p:cNvSpPr txBox="1">
            <a:spLocks noGrp="1"/>
          </p:cNvSpPr>
          <p:nvPr>
            <p:ph type="ftr" idx="11"/>
          </p:nvPr>
        </p:nvSpPr>
        <p:spPr>
          <a:xfrm>
            <a:off x="3584325"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a:t>GROUP: 25 Amitha Raghava Raju</a:t>
            </a:r>
            <a:endParaRPr/>
          </a:p>
        </p:txBody>
      </p:sp>
      <p:sp>
        <p:nvSpPr>
          <p:cNvPr id="358" name="Google Shape;358;p45"/>
          <p:cNvSpPr txBox="1"/>
          <p:nvPr/>
        </p:nvSpPr>
        <p:spPr>
          <a:xfrm>
            <a:off x="601075" y="1484784"/>
            <a:ext cx="4114800" cy="23233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latin typeface="Georgia"/>
                <a:ea typeface="Georgia"/>
                <a:cs typeface="Georgia"/>
                <a:sym typeface="Georgia"/>
              </a:rPr>
              <a:t>Logistic Regression</a:t>
            </a:r>
            <a:endParaRPr sz="24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K- fold cross validation</a:t>
            </a:r>
            <a:endParaRPr sz="1800" dirty="0">
              <a:latin typeface="Georgia"/>
              <a:ea typeface="Georgia"/>
              <a:cs typeface="Georgia"/>
              <a:sym typeface="Georgia"/>
            </a:endParaRPr>
          </a:p>
          <a:p>
            <a:pPr marL="914400" lvl="1" indent="-342900" algn="l" rtl="0">
              <a:spcBef>
                <a:spcPts val="0"/>
              </a:spcBef>
              <a:spcAft>
                <a:spcPts val="0"/>
              </a:spcAft>
              <a:buClr>
                <a:schemeClr val="dk1"/>
              </a:buClr>
              <a:buSzPts val="1800"/>
              <a:buFont typeface="Georgia"/>
              <a:buChar char="○"/>
            </a:pPr>
            <a:r>
              <a:rPr lang="en-GB" sz="1800" dirty="0">
                <a:solidFill>
                  <a:schemeClr val="dk1"/>
                </a:solidFill>
                <a:latin typeface="Georgia"/>
                <a:ea typeface="Georgia"/>
                <a:cs typeface="Georgia"/>
                <a:sym typeface="Georgia"/>
              </a:rPr>
              <a:t>n-splits=5</a:t>
            </a:r>
            <a:endParaRPr sz="1800" dirty="0">
              <a:solidFill>
                <a:schemeClr val="dk1"/>
              </a:solidFill>
              <a:latin typeface="Georgia"/>
              <a:ea typeface="Georgia"/>
              <a:cs typeface="Georgia"/>
              <a:sym typeface="Georgia"/>
            </a:endParaRPr>
          </a:p>
          <a:p>
            <a:pPr marL="914400" lvl="1" indent="-342900" algn="l" rtl="0">
              <a:spcBef>
                <a:spcPts val="0"/>
              </a:spcBef>
              <a:spcAft>
                <a:spcPts val="0"/>
              </a:spcAft>
              <a:buClr>
                <a:schemeClr val="dk1"/>
              </a:buClr>
              <a:buSzPts val="1800"/>
              <a:buFont typeface="Georgia"/>
              <a:buChar char="○"/>
            </a:pPr>
            <a:r>
              <a:rPr lang="en-GB" sz="1800" dirty="0">
                <a:solidFill>
                  <a:schemeClr val="dk1"/>
                </a:solidFill>
                <a:latin typeface="Georgia"/>
                <a:ea typeface="Georgia"/>
                <a:cs typeface="Georgia"/>
                <a:sym typeface="Georgia"/>
              </a:rPr>
              <a:t>Each producing more or less the same results</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L1 Lasso Regression</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L2 Ridge Regression</a:t>
            </a:r>
            <a:endParaRPr sz="1800" dirty="0">
              <a:latin typeface="Georgia"/>
              <a:ea typeface="Georgia"/>
              <a:cs typeface="Georgia"/>
              <a:sym typeface="Georgia"/>
            </a:endParaRPr>
          </a:p>
          <a:p>
            <a:pPr marL="0" lvl="0" indent="0" algn="l" rtl="0">
              <a:spcBef>
                <a:spcPts val="0"/>
              </a:spcBef>
              <a:spcAft>
                <a:spcPts val="0"/>
              </a:spcAft>
              <a:buNone/>
            </a:pPr>
            <a:endParaRPr sz="1800" dirty="0">
              <a:latin typeface="Georgia"/>
              <a:ea typeface="Georgia"/>
              <a:cs typeface="Georgia"/>
              <a:sym typeface="Georgia"/>
            </a:endParaRPr>
          </a:p>
          <a:p>
            <a:pPr marL="0" lvl="0" indent="0" algn="l" rtl="0">
              <a:spcBef>
                <a:spcPts val="0"/>
              </a:spcBef>
              <a:spcAft>
                <a:spcPts val="0"/>
              </a:spcAft>
              <a:buNone/>
            </a:pPr>
            <a:endParaRPr sz="1800" dirty="0">
              <a:latin typeface="Georgia"/>
              <a:ea typeface="Georgia"/>
              <a:cs typeface="Georgia"/>
              <a:sym typeface="Georgia"/>
            </a:endParaRPr>
          </a:p>
          <a:p>
            <a:pPr marL="0" lvl="0" indent="0" algn="l" rtl="0">
              <a:spcBef>
                <a:spcPts val="0"/>
              </a:spcBef>
              <a:spcAft>
                <a:spcPts val="0"/>
              </a:spcAft>
              <a:buNone/>
            </a:pPr>
            <a:endParaRPr sz="1800" dirty="0">
              <a:latin typeface="Georgia"/>
              <a:ea typeface="Georgia"/>
              <a:cs typeface="Georgia"/>
              <a:sym typeface="Georgia"/>
            </a:endParaRPr>
          </a:p>
          <a:p>
            <a:pPr marL="0" lvl="0" indent="0" algn="l" rtl="0">
              <a:spcBef>
                <a:spcPts val="0"/>
              </a:spcBef>
              <a:spcAft>
                <a:spcPts val="0"/>
              </a:spcAft>
              <a:buNone/>
            </a:pPr>
            <a:endParaRPr lang="en-IN" sz="1800" dirty="0">
              <a:latin typeface="Georgia"/>
              <a:ea typeface="Georgia"/>
              <a:cs typeface="Georgia"/>
              <a:sym typeface="Georgia"/>
            </a:endParaRPr>
          </a:p>
          <a:p>
            <a:pPr marL="0" lvl="0" indent="0" algn="l" rtl="0">
              <a:spcBef>
                <a:spcPts val="0"/>
              </a:spcBef>
              <a:spcAft>
                <a:spcPts val="0"/>
              </a:spcAft>
              <a:buNone/>
            </a:pPr>
            <a:endParaRPr sz="1800" dirty="0">
              <a:latin typeface="Georgia"/>
              <a:ea typeface="Georgia"/>
              <a:cs typeface="Georgia"/>
              <a:sym typeface="Georgia"/>
            </a:endParaRPr>
          </a:p>
          <a:p>
            <a:pPr marL="0" lvl="0" indent="0" algn="l" rtl="0">
              <a:spcBef>
                <a:spcPts val="0"/>
              </a:spcBef>
              <a:spcAft>
                <a:spcPts val="0"/>
              </a:spcAft>
              <a:buNone/>
            </a:pPr>
            <a:endParaRPr sz="1800" dirty="0">
              <a:latin typeface="Georgia"/>
              <a:ea typeface="Georgia"/>
              <a:cs typeface="Georgia"/>
              <a:sym typeface="Georgia"/>
            </a:endParaRPr>
          </a:p>
          <a:p>
            <a:pPr marL="0" lvl="0" indent="0" algn="l" rtl="0">
              <a:spcBef>
                <a:spcPts val="0"/>
              </a:spcBef>
              <a:spcAft>
                <a:spcPts val="0"/>
              </a:spcAft>
              <a:buNone/>
            </a:pPr>
            <a:endParaRPr sz="1800" dirty="0">
              <a:latin typeface="Georgia"/>
              <a:ea typeface="Georgia"/>
              <a:cs typeface="Georgia"/>
              <a:sym typeface="Georgia"/>
            </a:endParaRPr>
          </a:p>
          <a:p>
            <a:pPr marL="0" lvl="0" indent="0" algn="l" rtl="0">
              <a:spcBef>
                <a:spcPts val="0"/>
              </a:spcBef>
              <a:spcAft>
                <a:spcPts val="0"/>
              </a:spcAft>
              <a:buNone/>
            </a:pPr>
            <a:r>
              <a:rPr lang="en-GB" sz="1800" dirty="0">
                <a:latin typeface="Georgia"/>
                <a:ea typeface="Georgia"/>
                <a:cs typeface="Georgia"/>
                <a:sym typeface="Georgia"/>
              </a:rPr>
              <a:t>Each was tested with and without the PCA components</a:t>
            </a:r>
            <a:endParaRPr sz="1800" dirty="0">
              <a:latin typeface="Georgia"/>
              <a:ea typeface="Georgia"/>
              <a:cs typeface="Georgia"/>
              <a:sym typeface="Georgia"/>
            </a:endParaRPr>
          </a:p>
        </p:txBody>
      </p:sp>
      <p:sp>
        <p:nvSpPr>
          <p:cNvPr id="359" name="Google Shape;359;p45"/>
          <p:cNvSpPr txBox="1"/>
          <p:nvPr/>
        </p:nvSpPr>
        <p:spPr>
          <a:xfrm>
            <a:off x="6587900" y="1682125"/>
            <a:ext cx="41148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latin typeface="Georgia"/>
                <a:ea typeface="Georgia"/>
                <a:cs typeface="Georgia"/>
                <a:sym typeface="Georgia"/>
              </a:rPr>
              <a:t>K-Nearest Neighbors</a:t>
            </a:r>
            <a:endParaRPr sz="240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a:latin typeface="Georgia"/>
                <a:ea typeface="Georgia"/>
                <a:cs typeface="Georgia"/>
                <a:sym typeface="Georgia"/>
              </a:rPr>
              <a:t>HyperParameter tuning performed</a:t>
            </a:r>
            <a:endParaRPr sz="180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GB" sz="1800">
                <a:latin typeface="Georgia"/>
                <a:ea typeface="Georgia"/>
                <a:cs typeface="Georgia"/>
                <a:sym typeface="Georgia"/>
              </a:rPr>
              <a:t>3-fold cross validation</a:t>
            </a:r>
            <a:endParaRPr sz="180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GB" sz="1800">
                <a:latin typeface="Georgia"/>
                <a:ea typeface="Georgia"/>
                <a:cs typeface="Georgia"/>
                <a:sym typeface="Georgia"/>
              </a:rPr>
              <a:t>Model leaf size : [30,50]</a:t>
            </a:r>
            <a:endParaRPr sz="180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GB" sz="1800">
                <a:latin typeface="Georgia"/>
                <a:ea typeface="Georgia"/>
                <a:cs typeface="Georgia"/>
                <a:sym typeface="Georgia"/>
              </a:rPr>
              <a:t>Model n neighbors : [3,5]</a:t>
            </a:r>
            <a:endParaRPr sz="1800">
              <a:latin typeface="Georgia"/>
              <a:ea typeface="Georgia"/>
              <a:cs typeface="Georgia"/>
              <a:sym typeface="Georgia"/>
            </a:endParaRPr>
          </a:p>
        </p:txBody>
      </p:sp>
      <p:pic>
        <p:nvPicPr>
          <p:cNvPr id="360" name="Google Shape;360;p45"/>
          <p:cNvPicPr preferRelativeResize="0"/>
          <p:nvPr/>
        </p:nvPicPr>
        <p:blipFill>
          <a:blip r:embed="rId5">
            <a:alphaModFix/>
          </a:blip>
          <a:stretch>
            <a:fillRect/>
          </a:stretch>
        </p:blipFill>
        <p:spPr>
          <a:xfrm>
            <a:off x="6688925" y="3546675"/>
            <a:ext cx="5385449" cy="3018799"/>
          </a:xfrm>
          <a:prstGeom prst="rect">
            <a:avLst/>
          </a:prstGeom>
          <a:noFill/>
          <a:ln>
            <a:noFill/>
          </a:ln>
        </p:spPr>
      </p:pic>
      <p:pic>
        <p:nvPicPr>
          <p:cNvPr id="361" name="Google Shape;361;p45"/>
          <p:cNvPicPr preferRelativeResize="0"/>
          <p:nvPr/>
        </p:nvPicPr>
        <p:blipFill>
          <a:blip r:embed="rId6">
            <a:alphaModFix/>
          </a:blip>
          <a:stretch>
            <a:fillRect/>
          </a:stretch>
        </p:blipFill>
        <p:spPr>
          <a:xfrm>
            <a:off x="1005474" y="3645024"/>
            <a:ext cx="2426229" cy="1810626"/>
          </a:xfrm>
          <a:prstGeom prst="rect">
            <a:avLst/>
          </a:prstGeom>
          <a:noFill/>
          <a:ln>
            <a:noFill/>
          </a:ln>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94025820"/>
      </p:ext>
    </p:extLst>
  </p:cSld>
  <p:clrMapOvr>
    <a:masterClrMapping/>
  </p:clrMapOvr>
  <mc:AlternateContent xmlns:mc="http://schemas.openxmlformats.org/markup-compatibility/2006" xmlns:p14="http://schemas.microsoft.com/office/powerpoint/2010/main">
    <mc:Choice Requires="p14">
      <p:transition spd="slow" p14:dur="2000" advTm="26747"/>
    </mc:Choice>
    <mc:Fallback xmlns="">
      <p:transition spd="slow" advTm="26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27"/>
          <p:cNvSpPr txBox="1">
            <a:spLocks noGrp="1"/>
          </p:cNvSpPr>
          <p:nvPr>
            <p:ph type="ctrTitle"/>
          </p:nvPr>
        </p:nvSpPr>
        <p:spPr>
          <a:xfrm>
            <a:off x="1524000" y="130629"/>
            <a:ext cx="9144000"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Introduction</a:t>
            </a:r>
            <a:endParaRPr/>
          </a:p>
        </p:txBody>
      </p:sp>
      <p:sp>
        <p:nvSpPr>
          <p:cNvPr id="191" name="Google Shape;191;p27"/>
          <p:cNvSpPr txBox="1">
            <a:spLocks noGrp="1"/>
          </p:cNvSpPr>
          <p:nvPr>
            <p:ph type="subTitle" idx="1"/>
          </p:nvPr>
        </p:nvSpPr>
        <p:spPr>
          <a:xfrm>
            <a:off x="337625" y="1731034"/>
            <a:ext cx="11854375" cy="445874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00"/>
              <a:buNone/>
            </a:pPr>
            <a:r>
              <a:rPr lang="en-GB" sz="2800" b="1">
                <a:latin typeface="Calibri"/>
                <a:ea typeface="Calibri"/>
                <a:cs typeface="Calibri"/>
                <a:sym typeface="Calibri"/>
              </a:rPr>
              <a:t>Proposed Solution</a:t>
            </a:r>
            <a:endParaRPr/>
          </a:p>
          <a:p>
            <a:pPr marL="0" lvl="0" indent="0" algn="ctr" rtl="0">
              <a:lnSpc>
                <a:spcPct val="90000"/>
              </a:lnSpc>
              <a:spcBef>
                <a:spcPts val="1000"/>
              </a:spcBef>
              <a:spcAft>
                <a:spcPts val="0"/>
              </a:spcAft>
              <a:buClr>
                <a:schemeClr val="dk1"/>
              </a:buClr>
              <a:buSzPts val="2400"/>
              <a:buNone/>
            </a:pPr>
            <a:r>
              <a:rPr lang="en-GB"/>
              <a:t>Use Data Analysis to b</a:t>
            </a:r>
            <a:r>
              <a:rPr lang="en-GB">
                <a:latin typeface="Calibri"/>
                <a:ea typeface="Calibri"/>
                <a:cs typeface="Calibri"/>
                <a:sym typeface="Calibri"/>
              </a:rPr>
              <a:t>uild predictive machine learning models </a:t>
            </a:r>
            <a:r>
              <a:rPr lang="en-GB"/>
              <a:t>for</a:t>
            </a:r>
            <a:r>
              <a:rPr lang="en-GB">
                <a:latin typeface="Calibri"/>
                <a:ea typeface="Calibri"/>
                <a:cs typeface="Calibri"/>
                <a:sym typeface="Calibri"/>
              </a:rPr>
              <a:t> detecting road accident severity by considering various factors associated with the accident.(such as weather conditions, time of day, accident location, mode of travel of the affected person, speed limit, junctions types, road type, road infrastructure needs, ambient lighting and other human factors.)</a:t>
            </a:r>
            <a:endParaRPr/>
          </a:p>
          <a:p>
            <a:pPr marL="0" lvl="0" indent="0" algn="ctr" rtl="0">
              <a:lnSpc>
                <a:spcPct val="90000"/>
              </a:lnSpc>
              <a:spcBef>
                <a:spcPts val="1000"/>
              </a:spcBef>
              <a:spcAft>
                <a:spcPts val="0"/>
              </a:spcAft>
              <a:buClr>
                <a:schemeClr val="dk1"/>
              </a:buClr>
              <a:buSzPts val="2400"/>
              <a:buNone/>
            </a:pPr>
            <a:endParaRPr>
              <a:latin typeface="Calibri"/>
              <a:ea typeface="Calibri"/>
              <a:cs typeface="Calibri"/>
              <a:sym typeface="Calibri"/>
            </a:endParaRPr>
          </a:p>
          <a:p>
            <a:pPr marL="0" lvl="0" indent="0" algn="ctr" rtl="0">
              <a:lnSpc>
                <a:spcPct val="90000"/>
              </a:lnSpc>
              <a:spcBef>
                <a:spcPts val="1000"/>
              </a:spcBef>
              <a:spcAft>
                <a:spcPts val="0"/>
              </a:spcAft>
              <a:buClr>
                <a:schemeClr val="dk1"/>
              </a:buClr>
              <a:buSzPts val="2400"/>
              <a:buNone/>
            </a:pPr>
            <a:r>
              <a:rPr lang="en-GB"/>
              <a:t>Example Hypothesis: Has the UK road accident severity declined over the years due to better road quality?</a:t>
            </a:r>
            <a:endParaRPr/>
          </a:p>
          <a:p>
            <a:pPr marL="0" lvl="0" indent="0" algn="ctr" rtl="0">
              <a:lnSpc>
                <a:spcPct val="90000"/>
              </a:lnSpc>
              <a:spcBef>
                <a:spcPts val="1000"/>
              </a:spcBef>
              <a:spcAft>
                <a:spcPts val="0"/>
              </a:spcAft>
              <a:buClr>
                <a:schemeClr val="dk1"/>
              </a:buClr>
              <a:buSzPts val="2400"/>
              <a:buNone/>
            </a:pPr>
            <a:r>
              <a:rPr lang="en-GB"/>
              <a:t>Aim: Identify patterns in Accident Data and propose mitigating steps for reducing fatal accidents.</a:t>
            </a:r>
            <a:endParaRPr/>
          </a:p>
          <a:p>
            <a:pPr marL="0" lvl="0" indent="0" algn="ctr" rtl="0">
              <a:lnSpc>
                <a:spcPct val="90000"/>
              </a:lnSpc>
              <a:spcBef>
                <a:spcPts val="1000"/>
              </a:spcBef>
              <a:spcAft>
                <a:spcPts val="0"/>
              </a:spcAft>
              <a:buClr>
                <a:schemeClr val="dk1"/>
              </a:buClr>
              <a:buSzPts val="2400"/>
              <a:buNone/>
            </a:pPr>
            <a:br>
              <a:rPr lang="en-GB"/>
            </a:br>
            <a:endParaRPr/>
          </a:p>
        </p:txBody>
      </p:sp>
      <p:cxnSp>
        <p:nvCxnSpPr>
          <p:cNvPr id="192" name="Google Shape;192;p27"/>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193" name="Google Shape;19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chemeClr val="dk1"/>
                </a:solidFill>
              </a:rPr>
              <a:t>GROUP: 25-SANKALP</a:t>
            </a:r>
            <a:endParaRPr/>
          </a:p>
        </p:txBody>
      </p:sp>
      <p:pic>
        <p:nvPicPr>
          <p:cNvPr id="6" name="Audio 5">
            <a:hlinkClick r:id="" action="ppaction://media"/>
            <a:extLst>
              <a:ext uri="{FF2B5EF4-FFF2-40B4-BE49-F238E27FC236}">
                <a16:creationId xmlns:a16="http://schemas.microsoft.com/office/drawing/2014/main" id="{A76AAC78-4529-427D-A92F-6948E0027A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05835265"/>
      </p:ext>
    </p:extLst>
  </p:cSld>
  <p:clrMapOvr>
    <a:masterClrMapping/>
  </p:clrMapOvr>
  <mc:AlternateContent xmlns:mc="http://schemas.openxmlformats.org/markup-compatibility/2006" xmlns:p14="http://schemas.microsoft.com/office/powerpoint/2010/main">
    <mc:Choice Requires="p14">
      <p:transition spd="slow" p14:dur="2000" advTm="28587"/>
    </mc:Choice>
    <mc:Fallback xmlns="">
      <p:transition spd="slow" advTm="28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5"/>
        <p:cNvGrpSpPr/>
        <p:nvPr/>
      </p:nvGrpSpPr>
      <p:grpSpPr>
        <a:xfrm>
          <a:off x="0" y="0"/>
          <a:ext cx="0" cy="0"/>
          <a:chOff x="0" y="0"/>
          <a:chExt cx="0" cy="0"/>
        </a:xfrm>
      </p:grpSpPr>
      <p:sp>
        <p:nvSpPr>
          <p:cNvPr id="366" name="Google Shape;366;p46"/>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Methods-(contd)	</a:t>
            </a:r>
            <a:endParaRPr/>
          </a:p>
        </p:txBody>
      </p:sp>
      <p:sp>
        <p:nvSpPr>
          <p:cNvPr id="367" name="Google Shape;367;p46"/>
          <p:cNvSpPr txBox="1">
            <a:spLocks noGrp="1"/>
          </p:cNvSpPr>
          <p:nvPr>
            <p:ph type="subTitle" idx="1"/>
          </p:nvPr>
        </p:nvSpPr>
        <p:spPr>
          <a:xfrm>
            <a:off x="337625" y="1828805"/>
            <a:ext cx="11854500" cy="46704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br>
              <a:rPr lang="en-GB" b="1"/>
            </a:br>
            <a:endParaRPr b="1">
              <a:latin typeface="Calibri"/>
              <a:ea typeface="Calibri"/>
              <a:cs typeface="Calibri"/>
              <a:sym typeface="Calibri"/>
            </a:endParaRPr>
          </a:p>
        </p:txBody>
      </p:sp>
      <p:cxnSp>
        <p:nvCxnSpPr>
          <p:cNvPr id="368" name="Google Shape;368;p46"/>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369" name="Google Shape;369;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r>
              <a:rPr lang="en-GB"/>
              <a:t>GROUP: 25 Amitha Raghava Raju</a:t>
            </a:r>
            <a:endParaRPr/>
          </a:p>
        </p:txBody>
      </p:sp>
      <p:sp>
        <p:nvSpPr>
          <p:cNvPr id="370" name="Google Shape;370;p46"/>
          <p:cNvSpPr txBox="1"/>
          <p:nvPr/>
        </p:nvSpPr>
        <p:spPr>
          <a:xfrm>
            <a:off x="102150" y="1404275"/>
            <a:ext cx="3744600" cy="27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latin typeface="Georgia"/>
                <a:ea typeface="Georgia"/>
                <a:cs typeface="Georgia"/>
                <a:sym typeface="Georgia"/>
              </a:rPr>
              <a:t>Random Forest</a:t>
            </a:r>
            <a:endParaRPr sz="24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Ensemble Learning Method</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Operates by constructing a multitude of decision trees.</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Parameters:</a:t>
            </a:r>
            <a:endParaRPr sz="1800" dirty="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GB" sz="1800" dirty="0">
                <a:latin typeface="Georgia"/>
                <a:ea typeface="Georgia"/>
                <a:cs typeface="Georgia"/>
                <a:sym typeface="Georgia"/>
              </a:rPr>
              <a:t>Split criterion : ‘Gini Index’</a:t>
            </a:r>
            <a:endParaRPr sz="1800" dirty="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GB" sz="1800" dirty="0">
                <a:latin typeface="Georgia"/>
                <a:ea typeface="Georgia"/>
                <a:cs typeface="Georgia"/>
                <a:sym typeface="Georgia"/>
              </a:rPr>
              <a:t>Number of trees : 100</a:t>
            </a:r>
            <a:endParaRPr sz="1800" dirty="0">
              <a:latin typeface="Georgia"/>
              <a:ea typeface="Georgia"/>
              <a:cs typeface="Georgia"/>
              <a:sym typeface="Georgia"/>
            </a:endParaRPr>
          </a:p>
          <a:p>
            <a:pPr marL="457200" lvl="0" indent="0" algn="l" rtl="0">
              <a:spcBef>
                <a:spcPts val="0"/>
              </a:spcBef>
              <a:spcAft>
                <a:spcPts val="0"/>
              </a:spcAft>
              <a:buNone/>
            </a:pPr>
            <a:endParaRPr sz="1800" dirty="0">
              <a:latin typeface="Georgia"/>
              <a:ea typeface="Georgia"/>
              <a:cs typeface="Georgia"/>
              <a:sym typeface="Georgia"/>
            </a:endParaRPr>
          </a:p>
          <a:p>
            <a:pPr marL="457200" lvl="0" indent="0" algn="l" rtl="0">
              <a:spcBef>
                <a:spcPts val="0"/>
              </a:spcBef>
              <a:spcAft>
                <a:spcPts val="0"/>
              </a:spcAft>
              <a:buNone/>
            </a:pPr>
            <a:endParaRPr sz="1800" dirty="0">
              <a:latin typeface="Georgia"/>
              <a:ea typeface="Georgia"/>
              <a:cs typeface="Georgia"/>
              <a:sym typeface="Georgia"/>
            </a:endParaRPr>
          </a:p>
        </p:txBody>
      </p:sp>
      <p:sp>
        <p:nvSpPr>
          <p:cNvPr id="371" name="Google Shape;371;p46"/>
          <p:cNvSpPr txBox="1"/>
          <p:nvPr/>
        </p:nvSpPr>
        <p:spPr>
          <a:xfrm>
            <a:off x="3859050" y="3862600"/>
            <a:ext cx="44739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latin typeface="Georgia"/>
                <a:ea typeface="Georgia"/>
                <a:cs typeface="Georgia"/>
                <a:sym typeface="Georgia"/>
              </a:rPr>
              <a:t>Neural Network</a:t>
            </a:r>
            <a:endParaRPr sz="24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Feed forward neural network.</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1 hidden layer - 10 neurons</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1 output layer with 3 neurons.</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Optimizers - SGD, Adam, </a:t>
            </a:r>
            <a:r>
              <a:rPr lang="en-GB" sz="1800" dirty="0" err="1">
                <a:latin typeface="Georgia"/>
                <a:ea typeface="Georgia"/>
                <a:cs typeface="Georgia"/>
                <a:sym typeface="Georgia"/>
              </a:rPr>
              <a:t>RMSProp</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Learning Rate - 0.001</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Activation Function - ReLU</a:t>
            </a:r>
            <a:endParaRPr sz="1800" dirty="0">
              <a:latin typeface="Georgia"/>
              <a:ea typeface="Georgia"/>
              <a:cs typeface="Georgia"/>
              <a:sym typeface="Georgia"/>
            </a:endParaRPr>
          </a:p>
          <a:p>
            <a:pPr marL="0" lvl="0" indent="0" algn="l" rtl="0">
              <a:spcBef>
                <a:spcPts val="0"/>
              </a:spcBef>
              <a:spcAft>
                <a:spcPts val="0"/>
              </a:spcAft>
              <a:buNone/>
            </a:pPr>
            <a:endParaRPr sz="2400" dirty="0">
              <a:latin typeface="Georgia"/>
              <a:ea typeface="Georgia"/>
              <a:cs typeface="Georgia"/>
              <a:sym typeface="Georgia"/>
            </a:endParaRPr>
          </a:p>
        </p:txBody>
      </p:sp>
      <p:sp>
        <p:nvSpPr>
          <p:cNvPr id="372" name="Google Shape;372;p46"/>
          <p:cNvSpPr txBox="1"/>
          <p:nvPr/>
        </p:nvSpPr>
        <p:spPr>
          <a:xfrm>
            <a:off x="7927000" y="1404275"/>
            <a:ext cx="4114800" cy="25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err="1">
                <a:latin typeface="Georgia"/>
                <a:ea typeface="Georgia"/>
                <a:cs typeface="Georgia"/>
                <a:sym typeface="Georgia"/>
              </a:rPr>
              <a:t>XGBoost</a:t>
            </a:r>
            <a:r>
              <a:rPr lang="en-GB" sz="2400" dirty="0">
                <a:latin typeface="Georgia"/>
                <a:ea typeface="Georgia"/>
                <a:cs typeface="Georgia"/>
                <a:sym typeface="Georgia"/>
              </a:rPr>
              <a:t> Classifier</a:t>
            </a:r>
            <a:endParaRPr sz="24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Implementation of gradient boosted decision trees.</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Designed for speed and performance.</a:t>
            </a:r>
            <a:endParaRPr sz="1800" dirty="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GB" sz="1800" dirty="0">
                <a:latin typeface="Georgia"/>
                <a:ea typeface="Georgia"/>
                <a:cs typeface="Georgia"/>
                <a:sym typeface="Georgia"/>
              </a:rPr>
              <a:t>Parameters:</a:t>
            </a:r>
            <a:endParaRPr sz="1800" dirty="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GB" sz="1800" dirty="0">
                <a:latin typeface="Georgia"/>
                <a:ea typeface="Georgia"/>
                <a:cs typeface="Georgia"/>
                <a:sym typeface="Georgia"/>
              </a:rPr>
              <a:t>Learning rate: 0.1,</a:t>
            </a:r>
            <a:endParaRPr sz="1800" dirty="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GB" sz="1800" dirty="0">
                <a:latin typeface="Georgia"/>
                <a:ea typeface="Georgia"/>
                <a:cs typeface="Georgia"/>
                <a:sym typeface="Georgia"/>
              </a:rPr>
              <a:t>Estimators: 140</a:t>
            </a:r>
            <a:endParaRPr sz="1800" dirty="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GB" sz="1800" dirty="0" err="1">
                <a:latin typeface="Georgia"/>
                <a:ea typeface="Georgia"/>
                <a:cs typeface="Georgia"/>
                <a:sym typeface="Georgia"/>
              </a:rPr>
              <a:t>colsample_bytree</a:t>
            </a:r>
            <a:r>
              <a:rPr lang="en-GB" sz="1800" dirty="0">
                <a:latin typeface="Georgia"/>
                <a:ea typeface="Georgia"/>
                <a:cs typeface="Georgia"/>
                <a:sym typeface="Georgia"/>
              </a:rPr>
              <a:t> : 0.8</a:t>
            </a:r>
            <a:endParaRPr sz="1800" dirty="0">
              <a:latin typeface="Georgia"/>
              <a:ea typeface="Georgia"/>
              <a:cs typeface="Georgia"/>
              <a:sym typeface="Georgia"/>
            </a:endParaRPr>
          </a:p>
        </p:txBody>
      </p:sp>
      <p:pic>
        <p:nvPicPr>
          <p:cNvPr id="373" name="Google Shape;373;p46"/>
          <p:cNvPicPr preferRelativeResize="0"/>
          <p:nvPr/>
        </p:nvPicPr>
        <p:blipFill>
          <a:blip r:embed="rId5">
            <a:alphaModFix/>
          </a:blip>
          <a:stretch>
            <a:fillRect/>
          </a:stretch>
        </p:blipFill>
        <p:spPr>
          <a:xfrm>
            <a:off x="102149" y="3939331"/>
            <a:ext cx="3560050" cy="2813681"/>
          </a:xfrm>
          <a:prstGeom prst="rect">
            <a:avLst/>
          </a:prstGeom>
          <a:noFill/>
          <a:ln>
            <a:noFill/>
          </a:ln>
        </p:spPr>
      </p:pic>
      <p:pic>
        <p:nvPicPr>
          <p:cNvPr id="374" name="Google Shape;374;p46"/>
          <p:cNvPicPr preferRelativeResize="0"/>
          <p:nvPr/>
        </p:nvPicPr>
        <p:blipFill>
          <a:blip r:embed="rId6">
            <a:alphaModFix/>
          </a:blip>
          <a:stretch>
            <a:fillRect/>
          </a:stretch>
        </p:blipFill>
        <p:spPr>
          <a:xfrm>
            <a:off x="8529798" y="4313645"/>
            <a:ext cx="2978275" cy="2313831"/>
          </a:xfrm>
          <a:prstGeom prst="rect">
            <a:avLst/>
          </a:prstGeom>
          <a:noFill/>
          <a:ln>
            <a:noFill/>
          </a:ln>
        </p:spPr>
      </p:pic>
      <p:pic>
        <p:nvPicPr>
          <p:cNvPr id="375" name="Google Shape;375;p46"/>
          <p:cNvPicPr preferRelativeResize="0"/>
          <p:nvPr/>
        </p:nvPicPr>
        <p:blipFill>
          <a:blip r:embed="rId7">
            <a:alphaModFix/>
          </a:blip>
          <a:stretch>
            <a:fillRect/>
          </a:stretch>
        </p:blipFill>
        <p:spPr>
          <a:xfrm>
            <a:off x="3846750" y="1628550"/>
            <a:ext cx="3744600" cy="2002751"/>
          </a:xfrm>
          <a:prstGeom prst="rect">
            <a:avLst/>
          </a:prstGeom>
          <a:noFill/>
          <a:ln>
            <a:noFill/>
          </a:ln>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3524633"/>
      </p:ext>
    </p:extLst>
  </p:cSld>
  <p:clrMapOvr>
    <a:masterClrMapping/>
  </p:clrMapOvr>
  <mc:AlternateContent xmlns:mc="http://schemas.openxmlformats.org/markup-compatibility/2006" xmlns:p14="http://schemas.microsoft.com/office/powerpoint/2010/main">
    <mc:Choice Requires="p14">
      <p:transition spd="slow" p14:dur="2000" advTm="20838"/>
    </mc:Choice>
    <mc:Fallback xmlns="">
      <p:transition spd="slow" advTm="20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0" name="Google Shape;380;p47"/>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Results</a:t>
            </a:r>
            <a:endParaRPr/>
          </a:p>
        </p:txBody>
      </p:sp>
      <p:sp>
        <p:nvSpPr>
          <p:cNvPr id="381" name="Google Shape;381;p47"/>
          <p:cNvSpPr txBox="1">
            <a:spLocks noGrp="1"/>
          </p:cNvSpPr>
          <p:nvPr>
            <p:ph type="subTitle" idx="1"/>
          </p:nvPr>
        </p:nvSpPr>
        <p:spPr>
          <a:xfrm>
            <a:off x="337625" y="1828805"/>
            <a:ext cx="11854375" cy="4670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endParaRPr b="1"/>
          </a:p>
          <a:p>
            <a:pPr marL="0" lvl="0" indent="0" algn="l" rtl="0">
              <a:lnSpc>
                <a:spcPct val="90000"/>
              </a:lnSpc>
              <a:spcBef>
                <a:spcPts val="0"/>
              </a:spcBef>
              <a:spcAft>
                <a:spcPts val="0"/>
              </a:spcAft>
              <a:buClr>
                <a:schemeClr val="dk1"/>
              </a:buClr>
              <a:buSzPts val="2400"/>
              <a:buNone/>
            </a:pPr>
            <a:endParaRPr b="1"/>
          </a:p>
          <a:p>
            <a:pPr marL="0" lvl="0" indent="0" algn="l" rtl="0">
              <a:lnSpc>
                <a:spcPct val="90000"/>
              </a:lnSpc>
              <a:spcBef>
                <a:spcPts val="0"/>
              </a:spcBef>
              <a:spcAft>
                <a:spcPts val="0"/>
              </a:spcAft>
              <a:buClr>
                <a:schemeClr val="dk1"/>
              </a:buClr>
              <a:buSzPts val="2400"/>
              <a:buNone/>
            </a:pPr>
            <a:endParaRPr b="1"/>
          </a:p>
          <a:p>
            <a:pPr marL="0" lvl="0" indent="0" algn="l" rtl="0">
              <a:lnSpc>
                <a:spcPct val="90000"/>
              </a:lnSpc>
              <a:spcBef>
                <a:spcPts val="0"/>
              </a:spcBef>
              <a:spcAft>
                <a:spcPts val="0"/>
              </a:spcAft>
              <a:buClr>
                <a:schemeClr val="dk1"/>
              </a:buClr>
              <a:buSzPts val="2400"/>
              <a:buNone/>
            </a:pPr>
            <a:endParaRPr b="1"/>
          </a:p>
          <a:p>
            <a:pPr marL="0" lvl="0" indent="0" algn="l" rtl="0">
              <a:lnSpc>
                <a:spcPct val="90000"/>
              </a:lnSpc>
              <a:spcBef>
                <a:spcPts val="0"/>
              </a:spcBef>
              <a:spcAft>
                <a:spcPts val="0"/>
              </a:spcAft>
              <a:buClr>
                <a:schemeClr val="dk1"/>
              </a:buClr>
              <a:buSzPts val="2400"/>
              <a:buNone/>
            </a:pPr>
            <a:endParaRPr b="1"/>
          </a:p>
          <a:p>
            <a:pPr marL="0" lvl="0" indent="0" algn="l" rtl="0">
              <a:lnSpc>
                <a:spcPct val="90000"/>
              </a:lnSpc>
              <a:spcBef>
                <a:spcPts val="0"/>
              </a:spcBef>
              <a:spcAft>
                <a:spcPts val="0"/>
              </a:spcAft>
              <a:buClr>
                <a:schemeClr val="dk1"/>
              </a:buClr>
              <a:buSzPts val="2400"/>
              <a:buNone/>
            </a:pPr>
            <a:endParaRPr b="1"/>
          </a:p>
          <a:p>
            <a:pPr marL="0" lvl="0" indent="0" algn="l" rtl="0">
              <a:lnSpc>
                <a:spcPct val="90000"/>
              </a:lnSpc>
              <a:spcBef>
                <a:spcPts val="0"/>
              </a:spcBef>
              <a:spcAft>
                <a:spcPts val="0"/>
              </a:spcAft>
              <a:buClr>
                <a:schemeClr val="dk1"/>
              </a:buClr>
              <a:buSzPts val="2400"/>
              <a:buNone/>
            </a:pPr>
            <a:br>
              <a:rPr lang="en-GB" b="1"/>
            </a:br>
            <a:endParaRPr/>
          </a:p>
          <a:p>
            <a:pPr marL="0" lvl="0" indent="0" algn="l" rtl="0">
              <a:lnSpc>
                <a:spcPct val="90000"/>
              </a:lnSpc>
              <a:spcBef>
                <a:spcPts val="1000"/>
              </a:spcBef>
              <a:spcAft>
                <a:spcPts val="0"/>
              </a:spcAft>
              <a:buClr>
                <a:schemeClr val="dk1"/>
              </a:buClr>
              <a:buSzPts val="2400"/>
              <a:buNone/>
            </a:pPr>
            <a:endParaRPr b="1">
              <a:latin typeface="Calibri"/>
              <a:ea typeface="Calibri"/>
              <a:cs typeface="Calibri"/>
              <a:sym typeface="Calibri"/>
            </a:endParaRPr>
          </a:p>
        </p:txBody>
      </p:sp>
      <p:cxnSp>
        <p:nvCxnSpPr>
          <p:cNvPr id="382" name="Google Shape;382;p47"/>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graphicFrame>
        <p:nvGraphicFramePr>
          <p:cNvPr id="383" name="Google Shape;383;p47"/>
          <p:cNvGraphicFramePr/>
          <p:nvPr/>
        </p:nvGraphicFramePr>
        <p:xfrm>
          <a:off x="952500" y="2327675"/>
          <a:ext cx="10287000" cy="2834460"/>
        </p:xfrm>
        <a:graphic>
          <a:graphicData uri="http://schemas.openxmlformats.org/drawingml/2006/table">
            <a:tbl>
              <a:tblPr>
                <a:noFill/>
              </a:tblPr>
              <a:tblGrid>
                <a:gridCol w="4007625">
                  <a:extLst>
                    <a:ext uri="{9D8B030D-6E8A-4147-A177-3AD203B41FA5}">
                      <a16:colId xmlns:a16="http://schemas.microsoft.com/office/drawing/2014/main" val="20000"/>
                    </a:ext>
                  </a:extLst>
                </a:gridCol>
                <a:gridCol w="3193275">
                  <a:extLst>
                    <a:ext uri="{9D8B030D-6E8A-4147-A177-3AD203B41FA5}">
                      <a16:colId xmlns:a16="http://schemas.microsoft.com/office/drawing/2014/main" val="20001"/>
                    </a:ext>
                  </a:extLst>
                </a:gridCol>
                <a:gridCol w="30861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sz="2400" b="1">
                          <a:latin typeface="Lora"/>
                          <a:ea typeface="Lora"/>
                          <a:cs typeface="Lora"/>
                          <a:sym typeface="Lora"/>
                        </a:rPr>
                        <a:t>Machine Learning Model</a:t>
                      </a:r>
                      <a:endParaRPr sz="2400" b="1">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2400" b="1">
                          <a:latin typeface="Lora"/>
                          <a:ea typeface="Lora"/>
                          <a:cs typeface="Lora"/>
                          <a:sym typeface="Lora"/>
                        </a:rPr>
                        <a:t>Training Accuracy</a:t>
                      </a:r>
                      <a:endParaRPr sz="2400" b="1">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2400" b="1">
                          <a:latin typeface="Lora"/>
                          <a:ea typeface="Lora"/>
                          <a:cs typeface="Lora"/>
                          <a:sym typeface="Lora"/>
                        </a:rPr>
                        <a:t>Test Accuracy</a:t>
                      </a:r>
                      <a:endParaRPr sz="2400" b="1">
                        <a:latin typeface="Lora"/>
                        <a:ea typeface="Lora"/>
                        <a:cs typeface="Lora"/>
                        <a:sym typeface="Lora"/>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sz="1800">
                          <a:latin typeface="Lora"/>
                          <a:ea typeface="Lora"/>
                          <a:cs typeface="Lora"/>
                          <a:sym typeface="Lora"/>
                        </a:rPr>
                        <a:t>Logistic Regression</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76.19%</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76.20%</a:t>
                      </a:r>
                      <a:endParaRPr sz="1800">
                        <a:latin typeface="Lora"/>
                        <a:ea typeface="Lora"/>
                        <a:cs typeface="Lora"/>
                        <a:sym typeface="Lora"/>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sz="1800">
                          <a:latin typeface="Lora"/>
                          <a:ea typeface="Lora"/>
                          <a:cs typeface="Lora"/>
                          <a:sym typeface="Lora"/>
                        </a:rPr>
                        <a:t>K-Nearest Neighbors</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79.01%</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71.86%</a:t>
                      </a:r>
                      <a:endParaRPr sz="1800">
                        <a:latin typeface="Lora"/>
                        <a:ea typeface="Lora"/>
                        <a:cs typeface="Lora"/>
                        <a:sym typeface="Lora"/>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sz="1800">
                          <a:latin typeface="Lora"/>
                          <a:ea typeface="Lora"/>
                          <a:cs typeface="Lora"/>
                          <a:sym typeface="Lora"/>
                        </a:rPr>
                        <a:t>Artificial Neural Network</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76%</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75%</a:t>
                      </a:r>
                      <a:endParaRPr sz="1800">
                        <a:latin typeface="Lora"/>
                        <a:ea typeface="Lora"/>
                        <a:cs typeface="Lora"/>
                        <a:sym typeface="Lora"/>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sz="1800">
                          <a:latin typeface="Lora"/>
                          <a:ea typeface="Lora"/>
                          <a:cs typeface="Lora"/>
                          <a:sym typeface="Lora"/>
                        </a:rPr>
                        <a:t>Random Forest</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100%</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76.02%</a:t>
                      </a:r>
                      <a:endParaRPr sz="1800">
                        <a:latin typeface="Lora"/>
                        <a:ea typeface="Lora"/>
                        <a:cs typeface="Lora"/>
                        <a:sym typeface="Lora"/>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sz="1800">
                          <a:latin typeface="Lora"/>
                          <a:ea typeface="Lora"/>
                          <a:cs typeface="Lora"/>
                          <a:sym typeface="Lora"/>
                        </a:rPr>
                        <a:t>XGBoost Classifier</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76.40%</a:t>
                      </a:r>
                      <a:endParaRPr sz="1800">
                        <a:latin typeface="Lora"/>
                        <a:ea typeface="Lora"/>
                        <a:cs typeface="Lora"/>
                        <a:sym typeface="Lora"/>
                      </a:endParaRPr>
                    </a:p>
                  </a:txBody>
                  <a:tcPr marL="91425" marR="91425" marT="91425" marB="91425"/>
                </a:tc>
                <a:tc>
                  <a:txBody>
                    <a:bodyPr/>
                    <a:lstStyle/>
                    <a:p>
                      <a:pPr marL="0" lvl="0" indent="0" algn="l" rtl="0">
                        <a:spcBef>
                          <a:spcPts val="0"/>
                        </a:spcBef>
                        <a:spcAft>
                          <a:spcPts val="0"/>
                        </a:spcAft>
                        <a:buNone/>
                      </a:pPr>
                      <a:r>
                        <a:rPr lang="en-GB" sz="1800">
                          <a:latin typeface="Lora"/>
                          <a:ea typeface="Lora"/>
                          <a:cs typeface="Lora"/>
                          <a:sym typeface="Lora"/>
                        </a:rPr>
                        <a:t>76.24%</a:t>
                      </a:r>
                      <a:endParaRPr sz="1800">
                        <a:latin typeface="Lora"/>
                        <a:ea typeface="Lora"/>
                        <a:cs typeface="Lora"/>
                        <a:sym typeface="Lora"/>
                      </a:endParaRPr>
                    </a:p>
                  </a:txBody>
                  <a:tcPr marL="91425" marR="91425" marT="91425" marB="91425"/>
                </a:tc>
                <a:extLst>
                  <a:ext uri="{0D108BD9-81ED-4DB2-BD59-A6C34878D82A}">
                    <a16:rowId xmlns:a16="http://schemas.microsoft.com/office/drawing/2014/main" val="10005"/>
                  </a:ext>
                </a:extLst>
              </a:tr>
            </a:tbl>
          </a:graphicData>
        </a:graphic>
      </p:graphicFrame>
      <p:pic>
        <p:nvPicPr>
          <p:cNvPr id="384" name="Google Shape;384;p47"/>
          <p:cNvPicPr preferRelativeResize="0"/>
          <p:nvPr/>
        </p:nvPicPr>
        <p:blipFill>
          <a:blip r:embed="rId5">
            <a:alphaModFix/>
          </a:blip>
          <a:stretch>
            <a:fillRect/>
          </a:stretch>
        </p:blipFill>
        <p:spPr>
          <a:xfrm>
            <a:off x="337625" y="536302"/>
            <a:ext cx="2058325" cy="1791375"/>
          </a:xfrm>
          <a:prstGeom prst="rect">
            <a:avLst/>
          </a:prstGeom>
          <a:noFill/>
          <a:ln>
            <a:noFill/>
          </a:ln>
        </p:spPr>
      </p:pic>
      <p:pic>
        <p:nvPicPr>
          <p:cNvPr id="385" name="Google Shape;385;p47"/>
          <p:cNvPicPr preferRelativeResize="0"/>
          <p:nvPr/>
        </p:nvPicPr>
        <p:blipFill>
          <a:blip r:embed="rId6">
            <a:alphaModFix/>
          </a:blip>
          <a:stretch>
            <a:fillRect/>
          </a:stretch>
        </p:blipFill>
        <p:spPr>
          <a:xfrm>
            <a:off x="9131549" y="4710957"/>
            <a:ext cx="2864950" cy="1724017"/>
          </a:xfrm>
          <a:prstGeom prst="rect">
            <a:avLst/>
          </a:prstGeom>
          <a:noFill/>
          <a:ln>
            <a:noFill/>
          </a:ln>
        </p:spPr>
      </p:pic>
      <p:sp>
        <p:nvSpPr>
          <p:cNvPr id="386" name="Google Shape;386;p47"/>
          <p:cNvSpPr txBox="1">
            <a:spLocks noGrp="1"/>
          </p:cNvSpPr>
          <p:nvPr>
            <p:ph type="ftr" idx="11"/>
          </p:nvPr>
        </p:nvSpPr>
        <p:spPr>
          <a:xfrm>
            <a:off x="3584325"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a:t>GROUP: 25 Amitha Raghava Raju</a:t>
            </a:r>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81591583"/>
      </p:ext>
    </p:extLst>
  </p:cSld>
  <p:clrMapOvr>
    <a:masterClrMapping/>
  </p:clrMapOvr>
  <mc:AlternateContent xmlns:mc="http://schemas.openxmlformats.org/markup-compatibility/2006" xmlns:p14="http://schemas.microsoft.com/office/powerpoint/2010/main">
    <mc:Choice Requires="p14">
      <p:transition spd="slow" p14:dur="2000" advTm="8498"/>
    </mc:Choice>
    <mc:Fallback xmlns="">
      <p:transition spd="slow" advTm="8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sp>
        <p:nvSpPr>
          <p:cNvPr id="391" name="Google Shape;391;p48"/>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Discussion</a:t>
            </a:r>
            <a:endParaRPr/>
          </a:p>
        </p:txBody>
      </p:sp>
      <p:sp>
        <p:nvSpPr>
          <p:cNvPr id="392" name="Google Shape;392;p48"/>
          <p:cNvSpPr txBox="1">
            <a:spLocks noGrp="1"/>
          </p:cNvSpPr>
          <p:nvPr>
            <p:ph type="subTitle" idx="1"/>
          </p:nvPr>
        </p:nvSpPr>
        <p:spPr>
          <a:xfrm>
            <a:off x="0" y="1358475"/>
            <a:ext cx="9030300" cy="5067900"/>
          </a:xfrm>
          <a:prstGeom prst="rect">
            <a:avLst/>
          </a:prstGeom>
          <a:noFill/>
          <a:ln>
            <a:noFill/>
          </a:ln>
        </p:spPr>
        <p:txBody>
          <a:bodyPr spcFirstLastPara="1" wrap="square" lIns="91425" tIns="45700" rIns="91425" bIns="45700" anchor="t" anchorCtr="0">
            <a:noAutofit/>
          </a:bodyPr>
          <a:lstStyle/>
          <a:p>
            <a:pPr marL="457200" lvl="0" indent="-330200" algn="just" rtl="0">
              <a:lnSpc>
                <a:spcPct val="115000"/>
              </a:lnSpc>
              <a:spcBef>
                <a:spcPts val="0"/>
              </a:spcBef>
              <a:spcAft>
                <a:spcPts val="0"/>
              </a:spcAft>
              <a:buSzPts val="1600"/>
              <a:buFont typeface="Georgia"/>
              <a:buChar char="●"/>
            </a:pPr>
            <a:r>
              <a:rPr lang="en-GB" sz="1600" dirty="0">
                <a:latin typeface="Georgia"/>
                <a:ea typeface="Georgia"/>
                <a:cs typeface="Georgia"/>
                <a:sym typeface="Georgia"/>
              </a:rPr>
              <a:t>Random Forest performed best - 100% Training Accuracy and 76% Test Accuracy.</a:t>
            </a:r>
            <a:endParaRPr sz="1600" dirty="0">
              <a:latin typeface="Georgia"/>
              <a:ea typeface="Georgia"/>
              <a:cs typeface="Georgia"/>
              <a:sym typeface="Georgia"/>
            </a:endParaRPr>
          </a:p>
          <a:p>
            <a:pPr marL="457200" lvl="0" indent="0" algn="just" rtl="0">
              <a:lnSpc>
                <a:spcPct val="115000"/>
              </a:lnSpc>
              <a:spcBef>
                <a:spcPts val="0"/>
              </a:spcBef>
              <a:spcAft>
                <a:spcPts val="0"/>
              </a:spcAft>
              <a:buNone/>
            </a:pPr>
            <a:endParaRPr sz="1600" dirty="0">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GB" sz="1600" dirty="0">
                <a:latin typeface="Georgia"/>
                <a:ea typeface="Georgia"/>
                <a:cs typeface="Georgia"/>
                <a:sym typeface="Georgia"/>
              </a:rPr>
              <a:t>The Time Series Analysis is able to forecasts a decline in number of casualties with time and hence our test hypothesis is satisfied.</a:t>
            </a:r>
            <a:endParaRPr sz="1600" dirty="0">
              <a:latin typeface="Georgia"/>
              <a:ea typeface="Georgia"/>
              <a:cs typeface="Georgia"/>
              <a:sym typeface="Georgia"/>
            </a:endParaRPr>
          </a:p>
          <a:p>
            <a:pPr marL="457200" lvl="0" indent="0" algn="just" rtl="0">
              <a:lnSpc>
                <a:spcPct val="115000"/>
              </a:lnSpc>
              <a:spcBef>
                <a:spcPts val="0"/>
              </a:spcBef>
              <a:spcAft>
                <a:spcPts val="0"/>
              </a:spcAft>
              <a:buNone/>
            </a:pPr>
            <a:endParaRPr sz="1600" dirty="0">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GB" sz="1600" dirty="0">
                <a:latin typeface="Georgia"/>
                <a:ea typeface="Georgia"/>
                <a:cs typeface="Georgia"/>
                <a:sym typeface="Georgia"/>
              </a:rPr>
              <a:t>Previous studies and AI techniques have used adaptive regression trees and rule mining classification in order to predict accident fatality rate over time. </a:t>
            </a:r>
            <a:endParaRPr sz="1600" dirty="0">
              <a:latin typeface="Georgia"/>
              <a:ea typeface="Georgia"/>
              <a:cs typeface="Georgia"/>
              <a:sym typeface="Georgia"/>
            </a:endParaRPr>
          </a:p>
          <a:p>
            <a:pPr marL="457200" lvl="0" indent="0" algn="just" rtl="0">
              <a:lnSpc>
                <a:spcPct val="115000"/>
              </a:lnSpc>
              <a:spcBef>
                <a:spcPts val="0"/>
              </a:spcBef>
              <a:spcAft>
                <a:spcPts val="0"/>
              </a:spcAft>
              <a:buNone/>
            </a:pPr>
            <a:endParaRPr sz="1600" dirty="0">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GB" sz="1600" dirty="0">
                <a:latin typeface="Georgia"/>
                <a:ea typeface="Georgia"/>
                <a:cs typeface="Georgia"/>
                <a:sym typeface="Georgia"/>
              </a:rPr>
              <a:t>Our work presents a novel comparative study of predictive machine learning models and presents metrics to compare performance. Important Features - Sex of the driver, Age of the driver, Light conditions, Weather conditions, Road Surface conditions, Journey Purpose of Driver, Engine Capacity.</a:t>
            </a:r>
            <a:endParaRPr sz="1600" dirty="0">
              <a:latin typeface="Georgia"/>
              <a:ea typeface="Georgia"/>
              <a:cs typeface="Georgia"/>
              <a:sym typeface="Georgia"/>
            </a:endParaRPr>
          </a:p>
          <a:p>
            <a:pPr marL="457200" lvl="0" indent="0" algn="just" rtl="0">
              <a:lnSpc>
                <a:spcPct val="115000"/>
              </a:lnSpc>
              <a:spcBef>
                <a:spcPts val="0"/>
              </a:spcBef>
              <a:spcAft>
                <a:spcPts val="0"/>
              </a:spcAft>
              <a:buNone/>
            </a:pPr>
            <a:endParaRPr sz="1600" dirty="0">
              <a:latin typeface="Georgia"/>
              <a:ea typeface="Georgia"/>
              <a:cs typeface="Georgia"/>
              <a:sym typeface="Georgia"/>
            </a:endParaRPr>
          </a:p>
          <a:p>
            <a:pPr marL="457200" lvl="0" indent="-330200" algn="just" rtl="0">
              <a:lnSpc>
                <a:spcPct val="115000"/>
              </a:lnSpc>
              <a:spcBef>
                <a:spcPts val="0"/>
              </a:spcBef>
              <a:spcAft>
                <a:spcPts val="0"/>
              </a:spcAft>
              <a:buSzPts val="1600"/>
              <a:buFont typeface="Georgia"/>
              <a:buChar char="●"/>
            </a:pPr>
            <a:r>
              <a:rPr lang="en-GB" sz="1600" dirty="0">
                <a:latin typeface="Georgia"/>
                <a:ea typeface="Georgia"/>
                <a:cs typeface="Georgia"/>
                <a:sym typeface="Georgia"/>
              </a:rPr>
              <a:t>Another novel technique we used was extracting rules from our decision tree classifiers. </a:t>
            </a:r>
            <a:endParaRPr sz="1600" dirty="0">
              <a:latin typeface="Georgia"/>
              <a:ea typeface="Georgia"/>
              <a:cs typeface="Georgia"/>
              <a:sym typeface="Georgia"/>
            </a:endParaRPr>
          </a:p>
          <a:p>
            <a:pPr marL="914400" lvl="1" indent="-330200" algn="just" rtl="0">
              <a:lnSpc>
                <a:spcPct val="115000"/>
              </a:lnSpc>
              <a:spcBef>
                <a:spcPts val="0"/>
              </a:spcBef>
              <a:spcAft>
                <a:spcPts val="0"/>
              </a:spcAft>
              <a:buSzPts val="1600"/>
              <a:buFont typeface="Georgia"/>
              <a:buChar char="○"/>
            </a:pPr>
            <a:r>
              <a:rPr lang="en-GB" sz="1600" dirty="0">
                <a:latin typeface="Georgia"/>
                <a:ea typeface="Georgia"/>
                <a:cs typeface="Georgia"/>
                <a:sym typeface="Georgia"/>
              </a:rPr>
              <a:t>Subset of the sampled data was extracted, and feed into a model and generic rules where extracted.</a:t>
            </a:r>
            <a:endParaRPr sz="1600" dirty="0">
              <a:latin typeface="Georgia"/>
              <a:ea typeface="Georgia"/>
              <a:cs typeface="Georgia"/>
              <a:sym typeface="Georgia"/>
            </a:endParaRPr>
          </a:p>
          <a:p>
            <a:pPr marL="914400" lvl="1" indent="-330200" algn="just" rtl="0">
              <a:lnSpc>
                <a:spcPct val="115000"/>
              </a:lnSpc>
              <a:spcBef>
                <a:spcPts val="0"/>
              </a:spcBef>
              <a:spcAft>
                <a:spcPts val="0"/>
              </a:spcAft>
              <a:buSzPts val="1600"/>
              <a:buFont typeface="Georgia"/>
              <a:buChar char="○"/>
            </a:pPr>
            <a:r>
              <a:rPr lang="en-GB" sz="1600" dirty="0">
                <a:latin typeface="Georgia"/>
                <a:ea typeface="Georgia"/>
                <a:cs typeface="Georgia"/>
                <a:sym typeface="Georgia"/>
              </a:rPr>
              <a:t>For speed-limits </a:t>
            </a:r>
            <a:r>
              <a:rPr lang="en-GB" sz="1600" dirty="0" err="1">
                <a:latin typeface="Georgia"/>
                <a:ea typeface="Georgia"/>
                <a:cs typeface="Georgia"/>
                <a:sym typeface="Georgia"/>
              </a:rPr>
              <a:t>upto</a:t>
            </a:r>
            <a:r>
              <a:rPr lang="en-GB" sz="1600" dirty="0">
                <a:latin typeface="Georgia"/>
                <a:ea typeface="Georgia"/>
                <a:cs typeface="Georgia"/>
                <a:sym typeface="Georgia"/>
              </a:rPr>
              <a:t> 35, involving 2 vehicles and at most 2 casualties, the police were at the site in 30% of cases.</a:t>
            </a:r>
            <a:endParaRPr sz="1600" b="1" dirty="0">
              <a:latin typeface="Georgia"/>
              <a:ea typeface="Georgia"/>
              <a:cs typeface="Georgia"/>
              <a:sym typeface="Georgia"/>
            </a:endParaRPr>
          </a:p>
        </p:txBody>
      </p:sp>
      <p:cxnSp>
        <p:nvCxnSpPr>
          <p:cNvPr id="393" name="Google Shape;393;p48"/>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394" name="Google Shape;394;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GROUP: 25 Amitha Raghava Raju</a:t>
            </a:r>
            <a:endParaRPr/>
          </a:p>
        </p:txBody>
      </p:sp>
      <p:pic>
        <p:nvPicPr>
          <p:cNvPr id="395" name="Google Shape;395;p48"/>
          <p:cNvPicPr preferRelativeResize="0"/>
          <p:nvPr/>
        </p:nvPicPr>
        <p:blipFill>
          <a:blip r:embed="rId5">
            <a:alphaModFix/>
          </a:blip>
          <a:stretch>
            <a:fillRect/>
          </a:stretch>
        </p:blipFill>
        <p:spPr>
          <a:xfrm>
            <a:off x="8974675" y="-79600"/>
            <a:ext cx="3053976" cy="2035974"/>
          </a:xfrm>
          <a:prstGeom prst="rect">
            <a:avLst/>
          </a:prstGeom>
          <a:noFill/>
          <a:ln>
            <a:noFill/>
          </a:ln>
        </p:spPr>
      </p:pic>
      <p:pic>
        <p:nvPicPr>
          <p:cNvPr id="396" name="Google Shape;396;p48"/>
          <p:cNvPicPr preferRelativeResize="0"/>
          <p:nvPr/>
        </p:nvPicPr>
        <p:blipFill>
          <a:blip r:embed="rId6">
            <a:alphaModFix/>
          </a:blip>
          <a:stretch>
            <a:fillRect/>
          </a:stretch>
        </p:blipFill>
        <p:spPr>
          <a:xfrm>
            <a:off x="9078550" y="2022075"/>
            <a:ext cx="2870350" cy="4479950"/>
          </a:xfrm>
          <a:prstGeom prst="rect">
            <a:avLst/>
          </a:prstGeom>
          <a:noFill/>
          <a:ln>
            <a:noFill/>
          </a:ln>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6158290"/>
      </p:ext>
    </p:extLst>
  </p:cSld>
  <p:clrMapOvr>
    <a:masterClrMapping/>
  </p:clrMapOvr>
  <mc:AlternateContent xmlns:mc="http://schemas.openxmlformats.org/markup-compatibility/2006" xmlns:p14="http://schemas.microsoft.com/office/powerpoint/2010/main">
    <mc:Choice Requires="p14">
      <p:transition spd="slow" p14:dur="2000" advTm="32868"/>
    </mc:Choice>
    <mc:Fallback xmlns="">
      <p:transition spd="slow" advTm="32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0"/>
        <p:cNvGrpSpPr/>
        <p:nvPr/>
      </p:nvGrpSpPr>
      <p:grpSpPr>
        <a:xfrm>
          <a:off x="0" y="0"/>
          <a:ext cx="0" cy="0"/>
          <a:chOff x="0" y="0"/>
          <a:chExt cx="0" cy="0"/>
        </a:xfrm>
      </p:grpSpPr>
      <p:sp>
        <p:nvSpPr>
          <p:cNvPr id="401" name="Google Shape;401;p49"/>
          <p:cNvSpPr txBox="1">
            <a:spLocks noGrp="1"/>
          </p:cNvSpPr>
          <p:nvPr>
            <p:ph type="ctrTitle"/>
          </p:nvPr>
        </p:nvSpPr>
        <p:spPr>
          <a:xfrm>
            <a:off x="1523999" y="130629"/>
            <a:ext cx="9842695"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Conclusion</a:t>
            </a:r>
            <a:endParaRPr/>
          </a:p>
        </p:txBody>
      </p:sp>
      <p:sp>
        <p:nvSpPr>
          <p:cNvPr id="402" name="Google Shape;402;p49"/>
          <p:cNvSpPr txBox="1">
            <a:spLocks noGrp="1"/>
          </p:cNvSpPr>
          <p:nvPr>
            <p:ph type="subTitle" idx="1"/>
          </p:nvPr>
        </p:nvSpPr>
        <p:spPr>
          <a:xfrm>
            <a:off x="337625" y="1828805"/>
            <a:ext cx="11854375" cy="4670468"/>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None/>
            </a:pPr>
            <a:endParaRPr>
              <a:latin typeface="Georgia"/>
              <a:ea typeface="Georgia"/>
              <a:cs typeface="Georgia"/>
              <a:sym typeface="Georgia"/>
            </a:endParaRPr>
          </a:p>
          <a:p>
            <a:pPr marL="457200" lvl="0" indent="-381000" algn="l" rtl="0">
              <a:lnSpc>
                <a:spcPct val="115000"/>
              </a:lnSpc>
              <a:spcBef>
                <a:spcPts val="0"/>
              </a:spcBef>
              <a:spcAft>
                <a:spcPts val="0"/>
              </a:spcAft>
              <a:buSzPts val="2400"/>
              <a:buFont typeface="Georgia"/>
              <a:buChar char="●"/>
            </a:pPr>
            <a:r>
              <a:rPr lang="en-GB">
                <a:latin typeface="Georgia"/>
                <a:ea typeface="Georgia"/>
                <a:cs typeface="Georgia"/>
                <a:sym typeface="Georgia"/>
              </a:rPr>
              <a:t>Based on the Time Series Analysis, we can conclude that severe fatalities decreases with time.</a:t>
            </a:r>
            <a:endParaRPr>
              <a:latin typeface="Georgia"/>
              <a:ea typeface="Georgia"/>
              <a:cs typeface="Georgia"/>
              <a:sym typeface="Georgia"/>
            </a:endParaRPr>
          </a:p>
          <a:p>
            <a:pPr marL="457200" lvl="0" indent="-381000" algn="l" rtl="0">
              <a:lnSpc>
                <a:spcPct val="115000"/>
              </a:lnSpc>
              <a:spcBef>
                <a:spcPts val="0"/>
              </a:spcBef>
              <a:spcAft>
                <a:spcPts val="0"/>
              </a:spcAft>
              <a:buSzPts val="2400"/>
              <a:buFont typeface="Georgia"/>
              <a:buChar char="●"/>
            </a:pPr>
            <a:r>
              <a:rPr lang="en-GB">
                <a:latin typeface="Georgia"/>
                <a:ea typeface="Georgia"/>
                <a:cs typeface="Georgia"/>
                <a:sym typeface="Georgia"/>
              </a:rPr>
              <a:t>Weather and Light conditions do not directly correlate to accident fatality rate.</a:t>
            </a:r>
            <a:endParaRPr>
              <a:latin typeface="Georgia"/>
              <a:ea typeface="Georgia"/>
              <a:cs typeface="Georgia"/>
              <a:sym typeface="Georgia"/>
            </a:endParaRPr>
          </a:p>
          <a:p>
            <a:pPr marL="457200" lvl="0" indent="-381000" algn="l" rtl="0">
              <a:lnSpc>
                <a:spcPct val="115000"/>
              </a:lnSpc>
              <a:spcBef>
                <a:spcPts val="0"/>
              </a:spcBef>
              <a:spcAft>
                <a:spcPts val="0"/>
              </a:spcAft>
              <a:buSzPts val="2400"/>
              <a:buFont typeface="Georgia"/>
              <a:buChar char="●"/>
            </a:pPr>
            <a:r>
              <a:rPr lang="en-GB">
                <a:latin typeface="Georgia"/>
                <a:ea typeface="Georgia"/>
                <a:cs typeface="Georgia"/>
                <a:sym typeface="Georgia"/>
              </a:rPr>
              <a:t>In rural areas less frequent accidents occur, and if they do they are mostly severe.</a:t>
            </a:r>
            <a:endParaRPr>
              <a:latin typeface="Georgia"/>
              <a:ea typeface="Georgia"/>
              <a:cs typeface="Georgia"/>
              <a:sym typeface="Georgia"/>
            </a:endParaRPr>
          </a:p>
          <a:p>
            <a:pPr marL="457200" lvl="0" indent="-381000" algn="l" rtl="0">
              <a:lnSpc>
                <a:spcPct val="115000"/>
              </a:lnSpc>
              <a:spcBef>
                <a:spcPts val="0"/>
              </a:spcBef>
              <a:spcAft>
                <a:spcPts val="0"/>
              </a:spcAft>
              <a:buSzPts val="2400"/>
              <a:buFont typeface="Georgia"/>
              <a:buChar char="●"/>
            </a:pPr>
            <a:r>
              <a:rPr lang="en-GB">
                <a:latin typeface="Georgia"/>
                <a:ea typeface="Georgia"/>
                <a:cs typeface="Georgia"/>
                <a:sym typeface="Georgia"/>
              </a:rPr>
              <a:t>In urban areas accident are more frequent but less severe.</a:t>
            </a:r>
            <a:endParaRPr>
              <a:latin typeface="Georgia"/>
              <a:ea typeface="Georgia"/>
              <a:cs typeface="Georgia"/>
              <a:sym typeface="Georgia"/>
            </a:endParaRPr>
          </a:p>
          <a:p>
            <a:pPr marL="457200" lvl="0" indent="-381000" algn="l" rtl="0">
              <a:lnSpc>
                <a:spcPct val="115000"/>
              </a:lnSpc>
              <a:spcBef>
                <a:spcPts val="0"/>
              </a:spcBef>
              <a:spcAft>
                <a:spcPts val="0"/>
              </a:spcAft>
              <a:buSzPts val="2400"/>
              <a:buFont typeface="Georgia"/>
              <a:buChar char="●"/>
            </a:pPr>
            <a:r>
              <a:rPr lang="en-GB">
                <a:latin typeface="Georgia"/>
                <a:ea typeface="Georgia"/>
                <a:cs typeface="Georgia"/>
                <a:sym typeface="Georgia"/>
              </a:rPr>
              <a:t>Accidents mostly tend to occur during weekdays and peak work schedule hours.</a:t>
            </a:r>
            <a:endParaRPr>
              <a:latin typeface="Georgia"/>
              <a:ea typeface="Georgia"/>
              <a:cs typeface="Georgia"/>
              <a:sym typeface="Georgia"/>
            </a:endParaRPr>
          </a:p>
          <a:p>
            <a:pPr marL="457200" lvl="0" indent="-381000" algn="l" rtl="0">
              <a:lnSpc>
                <a:spcPct val="115000"/>
              </a:lnSpc>
              <a:spcBef>
                <a:spcPts val="0"/>
              </a:spcBef>
              <a:spcAft>
                <a:spcPts val="0"/>
              </a:spcAft>
              <a:buSzPts val="2400"/>
              <a:buFont typeface="Georgia"/>
              <a:buChar char="●"/>
            </a:pPr>
            <a:r>
              <a:rPr lang="en-GB">
                <a:latin typeface="Georgia"/>
                <a:ea typeface="Georgia"/>
                <a:cs typeface="Georgia"/>
                <a:sym typeface="Georgia"/>
              </a:rPr>
              <a:t>Pedestrians and Cyclists are heavily affected by road accidents.</a:t>
            </a:r>
            <a:endParaRPr>
              <a:latin typeface="Georgia"/>
              <a:ea typeface="Georgia"/>
              <a:cs typeface="Georgia"/>
              <a:sym typeface="Georgia"/>
            </a:endParaRPr>
          </a:p>
          <a:p>
            <a:pPr marL="457200" lvl="0" indent="-381000" algn="l" rtl="0">
              <a:lnSpc>
                <a:spcPct val="115000"/>
              </a:lnSpc>
              <a:spcBef>
                <a:spcPts val="0"/>
              </a:spcBef>
              <a:spcAft>
                <a:spcPts val="0"/>
              </a:spcAft>
              <a:buSzPts val="2400"/>
              <a:buFont typeface="Georgia"/>
              <a:buChar char="●"/>
            </a:pPr>
            <a:r>
              <a:rPr lang="en-GB">
                <a:latin typeface="Georgia"/>
                <a:ea typeface="Georgia"/>
                <a:cs typeface="Georgia"/>
                <a:sym typeface="Georgia"/>
              </a:rPr>
              <a:t>Accidents and number of casualties are linearly correlated. </a:t>
            </a:r>
            <a:endParaRPr>
              <a:latin typeface="Georgia"/>
              <a:ea typeface="Georgia"/>
              <a:cs typeface="Georgia"/>
              <a:sym typeface="Georgia"/>
            </a:endParaRPr>
          </a:p>
        </p:txBody>
      </p:sp>
      <p:cxnSp>
        <p:nvCxnSpPr>
          <p:cNvPr id="403" name="Google Shape;403;p49"/>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404" name="Google Shape;404;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GROUP: 25 Amitha Raghava Raju</a:t>
            </a:r>
            <a:endParaRPr/>
          </a:p>
        </p:txBody>
      </p:sp>
      <p:pic>
        <p:nvPicPr>
          <p:cNvPr id="405" name="Google Shape;405;p49"/>
          <p:cNvPicPr preferRelativeResize="0"/>
          <p:nvPr/>
        </p:nvPicPr>
        <p:blipFill>
          <a:blip r:embed="rId5">
            <a:alphaModFix/>
          </a:blip>
          <a:stretch>
            <a:fillRect/>
          </a:stretch>
        </p:blipFill>
        <p:spPr>
          <a:xfrm>
            <a:off x="8921150" y="-15700"/>
            <a:ext cx="2333151" cy="2272175"/>
          </a:xfrm>
          <a:prstGeom prst="rect">
            <a:avLst/>
          </a:prstGeom>
          <a:noFill/>
          <a:ln>
            <a:noFill/>
          </a:ln>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57707520"/>
      </p:ext>
    </p:extLst>
  </p:cSld>
  <p:clrMapOvr>
    <a:masterClrMapping/>
  </p:clrMapOvr>
  <mc:AlternateContent xmlns:mc="http://schemas.openxmlformats.org/markup-compatibility/2006" xmlns:p14="http://schemas.microsoft.com/office/powerpoint/2010/main">
    <mc:Choice Requires="p14">
      <p:transition spd="slow" p14:dur="2000" advTm="25170"/>
    </mc:Choice>
    <mc:Fallback xmlns="">
      <p:transition spd="slow" advTm="25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50"/>
          <p:cNvPicPr preferRelativeResize="0"/>
          <p:nvPr/>
        </p:nvPicPr>
        <p:blipFill>
          <a:blip r:embed="rId5">
            <a:alphaModFix/>
          </a:blip>
          <a:stretch>
            <a:fillRect/>
          </a:stretch>
        </p:blipFill>
        <p:spPr>
          <a:xfrm>
            <a:off x="2222425" y="1941750"/>
            <a:ext cx="7351300" cy="3199975"/>
          </a:xfrm>
          <a:prstGeom prst="rect">
            <a:avLst/>
          </a:prstGeom>
          <a:noFill/>
          <a:ln>
            <a:noFill/>
          </a:ln>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88421691"/>
      </p:ext>
    </p:extLst>
  </p:cSld>
  <p:clrMapOvr>
    <a:masterClrMapping/>
  </p:clrMapOvr>
  <mc:AlternateContent xmlns:mc="http://schemas.openxmlformats.org/markup-compatibility/2006" xmlns:p14="http://schemas.microsoft.com/office/powerpoint/2010/main">
    <mc:Choice Requires="p14">
      <p:transition spd="slow" p14:dur="2000" advTm="2292"/>
    </mc:Choice>
    <mc:Fallback xmlns="">
      <p:transition spd="slow" advTm="2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p28"/>
          <p:cNvSpPr txBox="1">
            <a:spLocks noGrp="1"/>
          </p:cNvSpPr>
          <p:nvPr>
            <p:ph type="ctrTitle"/>
          </p:nvPr>
        </p:nvSpPr>
        <p:spPr>
          <a:xfrm>
            <a:off x="1524000" y="130629"/>
            <a:ext cx="9144000"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Related Work</a:t>
            </a:r>
            <a:endParaRPr/>
          </a:p>
        </p:txBody>
      </p:sp>
      <p:sp>
        <p:nvSpPr>
          <p:cNvPr id="199" name="Google Shape;199;p28"/>
          <p:cNvSpPr txBox="1">
            <a:spLocks noGrp="1"/>
          </p:cNvSpPr>
          <p:nvPr>
            <p:ph type="subTitle" idx="1"/>
          </p:nvPr>
        </p:nvSpPr>
        <p:spPr>
          <a:xfrm>
            <a:off x="337625" y="2040523"/>
            <a:ext cx="11854375" cy="445874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00"/>
              <a:buNone/>
            </a:pPr>
            <a:r>
              <a:rPr lang="en-GB" sz="2800" b="1">
                <a:latin typeface="Calibri"/>
                <a:ea typeface="Calibri"/>
                <a:cs typeface="Calibri"/>
                <a:sym typeface="Calibri"/>
              </a:rPr>
              <a:t>Reference-1</a:t>
            </a:r>
            <a:endParaRPr sz="2800" b="1">
              <a:latin typeface="Calibri"/>
              <a:ea typeface="Calibri"/>
              <a:cs typeface="Calibri"/>
              <a:sym typeface="Calibri"/>
            </a:endParaRPr>
          </a:p>
          <a:p>
            <a:pPr marL="0" lvl="0" indent="0" algn="ctr" rtl="0">
              <a:lnSpc>
                <a:spcPct val="90000"/>
              </a:lnSpc>
              <a:spcBef>
                <a:spcPts val="0"/>
              </a:spcBef>
              <a:spcAft>
                <a:spcPts val="0"/>
              </a:spcAft>
              <a:buClr>
                <a:schemeClr val="dk1"/>
              </a:buClr>
              <a:buSzPts val="2800"/>
              <a:buNone/>
            </a:pPr>
            <a:r>
              <a:rPr lang="en-GB" sz="2800" b="1"/>
              <a:t>A Deep Learning Approach for Detecting Traffic Accidents from Social Media Data</a:t>
            </a:r>
            <a:endParaRPr sz="2800" b="1"/>
          </a:p>
          <a:p>
            <a:pPr marL="0" lvl="0" indent="0" algn="ctr" rtl="0">
              <a:lnSpc>
                <a:spcPct val="90000"/>
              </a:lnSpc>
              <a:spcBef>
                <a:spcPts val="1000"/>
              </a:spcBef>
              <a:spcAft>
                <a:spcPts val="0"/>
              </a:spcAft>
              <a:buClr>
                <a:schemeClr val="dk1"/>
              </a:buClr>
              <a:buSzPts val="2400"/>
              <a:buNone/>
            </a:pPr>
            <a:r>
              <a:rPr lang="en-GB"/>
              <a:t>Zhang et. al.</a:t>
            </a:r>
            <a:endParaRPr/>
          </a:p>
          <a:p>
            <a:pPr marL="0" lvl="0" indent="0" algn="ctr" rtl="0">
              <a:lnSpc>
                <a:spcPct val="90000"/>
              </a:lnSpc>
              <a:spcBef>
                <a:spcPts val="1000"/>
              </a:spcBef>
              <a:spcAft>
                <a:spcPts val="0"/>
              </a:spcAft>
              <a:buClr>
                <a:schemeClr val="dk1"/>
              </a:buClr>
              <a:buSzPts val="2400"/>
              <a:buNone/>
            </a:pPr>
            <a:r>
              <a:rPr lang="en-GB">
                <a:latin typeface="Calibri"/>
                <a:ea typeface="Calibri"/>
                <a:cs typeface="Calibri"/>
                <a:sym typeface="Calibri"/>
              </a:rPr>
              <a:t>This paper employs deep learning in detecting the traffic accident from social media data. First, we thoroughly investigate the 1-year over 3 million tweet contents related to traffic accidents in two metropolitan areas.</a:t>
            </a:r>
            <a:endParaRPr/>
          </a:p>
          <a:p>
            <a:pPr marL="0" lvl="0" indent="0" algn="ctr" rtl="0">
              <a:lnSpc>
                <a:spcPct val="90000"/>
              </a:lnSpc>
              <a:spcBef>
                <a:spcPts val="1000"/>
              </a:spcBef>
              <a:spcAft>
                <a:spcPts val="0"/>
              </a:spcAft>
              <a:buClr>
                <a:srgbClr val="FF0000"/>
              </a:buClr>
              <a:buSzPts val="2400"/>
              <a:buNone/>
            </a:pPr>
            <a:r>
              <a:rPr lang="en-GB">
                <a:solidFill>
                  <a:srgbClr val="FF0000"/>
                </a:solidFill>
                <a:latin typeface="Calibri"/>
                <a:ea typeface="Calibri"/>
                <a:cs typeface="Calibri"/>
                <a:sym typeface="Calibri"/>
              </a:rPr>
              <a:t>https://arxiv.org/ftp/arxiv/papers/1801/1801.01528.pdf</a:t>
            </a:r>
            <a:endParaRPr/>
          </a:p>
          <a:p>
            <a:pPr marL="0" lvl="0" indent="0" algn="ctr" rtl="0">
              <a:lnSpc>
                <a:spcPct val="90000"/>
              </a:lnSpc>
              <a:spcBef>
                <a:spcPts val="1000"/>
              </a:spcBef>
              <a:spcAft>
                <a:spcPts val="0"/>
              </a:spcAft>
              <a:buClr>
                <a:schemeClr val="dk1"/>
              </a:buClr>
              <a:buSzPts val="2400"/>
              <a:buNone/>
            </a:pPr>
            <a:endParaRPr/>
          </a:p>
        </p:txBody>
      </p:sp>
      <p:cxnSp>
        <p:nvCxnSpPr>
          <p:cNvPr id="200" name="Google Shape;200;p28"/>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01" name="Google Shape;201;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chemeClr val="dk1"/>
                </a:solidFill>
              </a:rPr>
              <a:t>GROUP: 25-SANKALP</a:t>
            </a:r>
            <a:endParaRPr/>
          </a:p>
        </p:txBody>
      </p:sp>
      <p:pic>
        <p:nvPicPr>
          <p:cNvPr id="7" name="Audio 6">
            <a:hlinkClick r:id="" action="ppaction://media"/>
            <a:extLst>
              <a:ext uri="{FF2B5EF4-FFF2-40B4-BE49-F238E27FC236}">
                <a16:creationId xmlns:a16="http://schemas.microsoft.com/office/drawing/2014/main" id="{E15A99D7-BE84-4644-81D7-A6C6EE7A99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7691588"/>
      </p:ext>
    </p:extLst>
  </p:cSld>
  <p:clrMapOvr>
    <a:masterClrMapping/>
  </p:clrMapOvr>
  <mc:AlternateContent xmlns:mc="http://schemas.openxmlformats.org/markup-compatibility/2006" xmlns:p14="http://schemas.microsoft.com/office/powerpoint/2010/main">
    <mc:Choice Requires="p14">
      <p:transition spd="slow" p14:dur="2000" advTm="13076"/>
    </mc:Choice>
    <mc:Fallback xmlns="">
      <p:transition spd="slow" advTm="13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29"/>
          <p:cNvSpPr txBox="1">
            <a:spLocks noGrp="1"/>
          </p:cNvSpPr>
          <p:nvPr>
            <p:ph type="ctrTitle"/>
          </p:nvPr>
        </p:nvSpPr>
        <p:spPr>
          <a:xfrm>
            <a:off x="1524000" y="130629"/>
            <a:ext cx="9144000"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Related Work</a:t>
            </a:r>
            <a:endParaRPr/>
          </a:p>
        </p:txBody>
      </p:sp>
      <p:sp>
        <p:nvSpPr>
          <p:cNvPr id="207" name="Google Shape;207;p29"/>
          <p:cNvSpPr txBox="1">
            <a:spLocks noGrp="1"/>
          </p:cNvSpPr>
          <p:nvPr>
            <p:ph type="subTitle" idx="1"/>
          </p:nvPr>
        </p:nvSpPr>
        <p:spPr>
          <a:xfrm>
            <a:off x="337625" y="2040523"/>
            <a:ext cx="11854375" cy="4458749"/>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00"/>
              <a:buNone/>
            </a:pPr>
            <a:r>
              <a:rPr lang="en-GB" sz="2800" b="1">
                <a:latin typeface="Calibri"/>
                <a:ea typeface="Calibri"/>
                <a:cs typeface="Calibri"/>
                <a:sym typeface="Calibri"/>
              </a:rPr>
              <a:t>Reference-2</a:t>
            </a:r>
            <a:endParaRPr sz="2800" b="1">
              <a:latin typeface="Calibri"/>
              <a:ea typeface="Calibri"/>
              <a:cs typeface="Calibri"/>
              <a:sym typeface="Calibri"/>
            </a:endParaRPr>
          </a:p>
          <a:p>
            <a:pPr marL="0" lvl="0" indent="0" algn="ctr" rtl="0">
              <a:lnSpc>
                <a:spcPct val="90000"/>
              </a:lnSpc>
              <a:spcBef>
                <a:spcPts val="0"/>
              </a:spcBef>
              <a:spcAft>
                <a:spcPts val="0"/>
              </a:spcAft>
              <a:buClr>
                <a:schemeClr val="dk1"/>
              </a:buClr>
              <a:buSzPts val="2800"/>
              <a:buNone/>
            </a:pPr>
            <a:r>
              <a:rPr lang="en-GB" sz="2800" b="1">
                <a:latin typeface="Calibri"/>
                <a:ea typeface="Calibri"/>
                <a:cs typeface="Calibri"/>
                <a:sym typeface="Calibri"/>
              </a:rPr>
              <a:t>An Improved Deep Learning Model for Traffic Crash Prediction</a:t>
            </a:r>
            <a:endParaRPr sz="2800" b="1">
              <a:latin typeface="Calibri"/>
              <a:ea typeface="Calibri"/>
              <a:cs typeface="Calibri"/>
              <a:sym typeface="Calibri"/>
            </a:endParaRPr>
          </a:p>
          <a:p>
            <a:pPr marL="0" lvl="0" indent="0" algn="ctr" rtl="0">
              <a:lnSpc>
                <a:spcPct val="90000"/>
              </a:lnSpc>
              <a:spcBef>
                <a:spcPts val="1000"/>
              </a:spcBef>
              <a:spcAft>
                <a:spcPts val="0"/>
              </a:spcAft>
              <a:buClr>
                <a:schemeClr val="dk1"/>
              </a:buClr>
              <a:buSzPts val="2400"/>
              <a:buNone/>
            </a:pPr>
            <a:r>
              <a:rPr lang="en-GB">
                <a:latin typeface="Calibri"/>
                <a:ea typeface="Calibri"/>
                <a:cs typeface="Calibri"/>
                <a:sym typeface="Calibri"/>
              </a:rPr>
              <a:t> </a:t>
            </a:r>
            <a:r>
              <a:rPr lang="en-GB"/>
              <a:t>Dong et. al.</a:t>
            </a:r>
            <a:endParaRPr>
              <a:latin typeface="Calibri"/>
              <a:ea typeface="Calibri"/>
              <a:cs typeface="Calibri"/>
              <a:sym typeface="Calibri"/>
            </a:endParaRPr>
          </a:p>
          <a:p>
            <a:pPr marL="0" lvl="0" indent="0" algn="ctr" rtl="0">
              <a:lnSpc>
                <a:spcPct val="90000"/>
              </a:lnSpc>
              <a:spcBef>
                <a:spcPts val="1000"/>
              </a:spcBef>
              <a:spcAft>
                <a:spcPts val="0"/>
              </a:spcAft>
              <a:buClr>
                <a:schemeClr val="dk1"/>
              </a:buClr>
              <a:buSzPts val="2400"/>
              <a:buNone/>
            </a:pPr>
            <a:r>
              <a:rPr lang="en-GB">
                <a:latin typeface="Calibri"/>
                <a:ea typeface="Calibri"/>
                <a:cs typeface="Calibri"/>
                <a:sym typeface="Calibri"/>
              </a:rPr>
              <a:t>A deep learning model is proposed to explore the complex interactions among roadways, traffic, environmental elements, and traffic crashes. The proposed model includes two modules, an unsupervised feature learning module to identify functional network between the explanatory variables and the feature representations and a supervised fine tuning module to perform traffic crash prediction.</a:t>
            </a:r>
            <a:endParaRPr/>
          </a:p>
          <a:p>
            <a:pPr marL="0" lvl="0" indent="0" algn="ctr" rtl="0">
              <a:lnSpc>
                <a:spcPct val="90000"/>
              </a:lnSpc>
              <a:spcBef>
                <a:spcPts val="1000"/>
              </a:spcBef>
              <a:spcAft>
                <a:spcPts val="0"/>
              </a:spcAft>
              <a:buClr>
                <a:srgbClr val="FF0000"/>
              </a:buClr>
              <a:buSzPts val="2400"/>
              <a:buNone/>
            </a:pPr>
            <a:r>
              <a:rPr lang="en-GB">
                <a:solidFill>
                  <a:srgbClr val="FF0000"/>
                </a:solidFill>
                <a:latin typeface="Calibri"/>
                <a:ea typeface="Calibri"/>
                <a:cs typeface="Calibri"/>
                <a:sym typeface="Calibri"/>
              </a:rPr>
              <a:t>https://www.hindawi.com/journals/jat/2018/3869106/</a:t>
            </a:r>
            <a:endParaRPr/>
          </a:p>
        </p:txBody>
      </p:sp>
      <p:cxnSp>
        <p:nvCxnSpPr>
          <p:cNvPr id="208" name="Google Shape;208;p29"/>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09" name="Google Shape;20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chemeClr val="dk1"/>
                </a:solidFill>
              </a:rPr>
              <a:t>GROUP: 25-SANKALP</a:t>
            </a:r>
            <a:endParaRPr/>
          </a:p>
        </p:txBody>
      </p:sp>
      <p:pic>
        <p:nvPicPr>
          <p:cNvPr id="4" name="Audio 3">
            <a:hlinkClick r:id="" action="ppaction://media"/>
            <a:extLst>
              <a:ext uri="{FF2B5EF4-FFF2-40B4-BE49-F238E27FC236}">
                <a16:creationId xmlns:a16="http://schemas.microsoft.com/office/drawing/2014/main" id="{17F2410C-0B22-478D-B1EA-6BCE0CE9CAC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56364007"/>
      </p:ext>
    </p:extLst>
  </p:cSld>
  <p:clrMapOvr>
    <a:masterClrMapping/>
  </p:clrMapOvr>
  <mc:AlternateContent xmlns:mc="http://schemas.openxmlformats.org/markup-compatibility/2006" xmlns:p14="http://schemas.microsoft.com/office/powerpoint/2010/main">
    <mc:Choice Requires="p14">
      <p:transition spd="slow" p14:dur="2000" advTm="19060"/>
    </mc:Choice>
    <mc:Fallback xmlns="">
      <p:transition spd="slow" advTm="19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
        <p:cNvGrpSpPr/>
        <p:nvPr/>
      </p:nvGrpSpPr>
      <p:grpSpPr>
        <a:xfrm>
          <a:off x="0" y="0"/>
          <a:ext cx="0" cy="0"/>
          <a:chOff x="0" y="0"/>
          <a:chExt cx="0" cy="0"/>
        </a:xfrm>
      </p:grpSpPr>
      <p:sp>
        <p:nvSpPr>
          <p:cNvPr id="214" name="Google Shape;214;p30"/>
          <p:cNvSpPr txBox="1">
            <a:spLocks noGrp="1"/>
          </p:cNvSpPr>
          <p:nvPr>
            <p:ph type="ctrTitle"/>
          </p:nvPr>
        </p:nvSpPr>
        <p:spPr>
          <a:xfrm>
            <a:off x="1524000" y="130629"/>
            <a:ext cx="9144000" cy="11757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Related Work</a:t>
            </a:r>
            <a:endParaRPr/>
          </a:p>
        </p:txBody>
      </p:sp>
      <p:sp>
        <p:nvSpPr>
          <p:cNvPr id="215" name="Google Shape;215;p30"/>
          <p:cNvSpPr txBox="1">
            <a:spLocks noGrp="1"/>
          </p:cNvSpPr>
          <p:nvPr>
            <p:ph type="subTitle" idx="1"/>
          </p:nvPr>
        </p:nvSpPr>
        <p:spPr>
          <a:xfrm>
            <a:off x="337625" y="2040523"/>
            <a:ext cx="11854500" cy="445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00"/>
              <a:buNone/>
            </a:pPr>
            <a:r>
              <a:rPr lang="en-GB" sz="2800" b="1">
                <a:latin typeface="Calibri"/>
                <a:ea typeface="Calibri"/>
                <a:cs typeface="Calibri"/>
                <a:sym typeface="Calibri"/>
              </a:rPr>
              <a:t>Reference-</a:t>
            </a:r>
            <a:r>
              <a:rPr lang="en-GB" sz="2800" b="1"/>
              <a:t>3</a:t>
            </a:r>
            <a:endParaRPr sz="2800" b="1"/>
          </a:p>
          <a:p>
            <a:pPr marL="0" lvl="0" indent="0" algn="ctr" rtl="0">
              <a:lnSpc>
                <a:spcPct val="90000"/>
              </a:lnSpc>
              <a:spcBef>
                <a:spcPts val="0"/>
              </a:spcBef>
              <a:spcAft>
                <a:spcPts val="0"/>
              </a:spcAft>
              <a:buClr>
                <a:schemeClr val="dk1"/>
              </a:buClr>
              <a:buSzPts val="2800"/>
              <a:buNone/>
            </a:pPr>
            <a:r>
              <a:rPr lang="en-GB" sz="2800" b="1"/>
              <a:t>Investigation of injury severity in urban expressway crashes: A case study from Beijing</a:t>
            </a:r>
            <a:endParaRPr sz="2800" b="1"/>
          </a:p>
          <a:p>
            <a:pPr marL="0" lvl="0" indent="0" algn="ctr" rtl="0">
              <a:lnSpc>
                <a:spcPct val="90000"/>
              </a:lnSpc>
              <a:spcBef>
                <a:spcPts val="0"/>
              </a:spcBef>
              <a:spcAft>
                <a:spcPts val="0"/>
              </a:spcAft>
              <a:buClr>
                <a:schemeClr val="dk1"/>
              </a:buClr>
              <a:buSzPts val="2800"/>
              <a:buNone/>
            </a:pPr>
            <a:endParaRPr sz="2800" b="1"/>
          </a:p>
          <a:p>
            <a:pPr marL="0" lvl="0" indent="0" algn="ctr" rtl="0">
              <a:lnSpc>
                <a:spcPct val="90000"/>
              </a:lnSpc>
              <a:spcBef>
                <a:spcPts val="1000"/>
              </a:spcBef>
              <a:spcAft>
                <a:spcPts val="0"/>
              </a:spcAft>
              <a:buClr>
                <a:schemeClr val="dk1"/>
              </a:buClr>
              <a:buSzPts val="2400"/>
              <a:buNone/>
            </a:pPr>
            <a:r>
              <a:rPr lang="en-GB"/>
              <a:t>Yuan et.al.</a:t>
            </a:r>
            <a:r>
              <a:rPr lang="en-GB">
                <a:latin typeface="Calibri"/>
                <a:ea typeface="Calibri"/>
                <a:cs typeface="Calibri"/>
                <a:sym typeface="Calibri"/>
              </a:rPr>
              <a:t> </a:t>
            </a:r>
            <a:endParaRPr>
              <a:latin typeface="Calibri"/>
              <a:ea typeface="Calibri"/>
              <a:cs typeface="Calibri"/>
              <a:sym typeface="Calibri"/>
            </a:endParaRPr>
          </a:p>
          <a:p>
            <a:pPr marL="0" lvl="0" indent="0" algn="ctr" rtl="0">
              <a:lnSpc>
                <a:spcPct val="90000"/>
              </a:lnSpc>
              <a:spcBef>
                <a:spcPts val="1000"/>
              </a:spcBef>
              <a:spcAft>
                <a:spcPts val="0"/>
              </a:spcAft>
              <a:buClr>
                <a:schemeClr val="dk1"/>
              </a:buClr>
              <a:buSzPts val="2400"/>
              <a:buNone/>
            </a:pPr>
            <a:r>
              <a:rPr lang="en-GB">
                <a:latin typeface="Calibri"/>
                <a:ea typeface="Calibri"/>
                <a:cs typeface="Calibri"/>
                <a:sym typeface="Calibri"/>
              </a:rPr>
              <a:t>A </a:t>
            </a:r>
            <a:r>
              <a:rPr lang="en-GB"/>
              <a:t>Investigation of injury severity in urban expressway crashes: A case study from Beijing</a:t>
            </a:r>
            <a:endParaRPr/>
          </a:p>
          <a:p>
            <a:pPr marL="0" lvl="0" indent="0" algn="ctr" rtl="0">
              <a:lnSpc>
                <a:spcPct val="90000"/>
              </a:lnSpc>
              <a:spcBef>
                <a:spcPts val="1000"/>
              </a:spcBef>
              <a:spcAft>
                <a:spcPts val="0"/>
              </a:spcAft>
              <a:buClr>
                <a:srgbClr val="FF0000"/>
              </a:buClr>
              <a:buSzPts val="2400"/>
              <a:buNone/>
            </a:pPr>
            <a:r>
              <a:rPr lang="en-GB">
                <a:solidFill>
                  <a:srgbClr val="FF0000"/>
                </a:solidFill>
                <a:latin typeface="Calibri"/>
                <a:ea typeface="Calibri"/>
                <a:cs typeface="Calibri"/>
                <a:sym typeface="Calibri"/>
              </a:rPr>
              <a:t>https:</a:t>
            </a:r>
            <a:r>
              <a:rPr lang="en-GB">
                <a:solidFill>
                  <a:srgbClr val="FF0000"/>
                </a:solidFill>
              </a:rPr>
              <a:t>//journals.plos.org/plosone/article?id=10.1371/journal.pone.0227869</a:t>
            </a:r>
            <a:endParaRPr/>
          </a:p>
        </p:txBody>
      </p:sp>
      <p:cxnSp>
        <p:nvCxnSpPr>
          <p:cNvPr id="216" name="Google Shape;216;p30"/>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17" name="Google Shape;217;p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solidFill>
                  <a:schemeClr val="dk1"/>
                </a:solidFill>
              </a:rPr>
              <a:t>GROUP: 25-SANKALP</a:t>
            </a:r>
            <a:endParaRPr/>
          </a:p>
        </p:txBody>
      </p:sp>
      <p:pic>
        <p:nvPicPr>
          <p:cNvPr id="2" name="Audio 1">
            <a:hlinkClick r:id="" action="ppaction://media"/>
            <a:extLst>
              <a:ext uri="{FF2B5EF4-FFF2-40B4-BE49-F238E27FC236}">
                <a16:creationId xmlns:a16="http://schemas.microsoft.com/office/drawing/2014/main" id="{6D49D44C-40A7-464A-96E8-55EFDF2C6A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43382797"/>
      </p:ext>
    </p:extLst>
  </p:cSld>
  <p:clrMapOvr>
    <a:masterClrMapping/>
  </p:clrMapOvr>
  <mc:AlternateContent xmlns:mc="http://schemas.openxmlformats.org/markup-compatibility/2006" xmlns:p14="http://schemas.microsoft.com/office/powerpoint/2010/main">
    <mc:Choice Requires="p14">
      <p:transition spd="slow" p14:dur="2000" advTm="14296"/>
    </mc:Choice>
    <mc:Fallback xmlns="">
      <p:transition spd="slow" advTm="14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
        <p:cNvGrpSpPr/>
        <p:nvPr/>
      </p:nvGrpSpPr>
      <p:grpSpPr>
        <a:xfrm>
          <a:off x="0" y="0"/>
          <a:ext cx="0" cy="0"/>
          <a:chOff x="0" y="0"/>
          <a:chExt cx="0" cy="0"/>
        </a:xfrm>
      </p:grpSpPr>
      <p:sp>
        <p:nvSpPr>
          <p:cNvPr id="222" name="Google Shape;222;p31"/>
          <p:cNvSpPr txBox="1">
            <a:spLocks noGrp="1"/>
          </p:cNvSpPr>
          <p:nvPr>
            <p:ph type="ctrTitle"/>
          </p:nvPr>
        </p:nvSpPr>
        <p:spPr>
          <a:xfrm>
            <a:off x="1524000" y="130629"/>
            <a:ext cx="9144000"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Dataset</a:t>
            </a:r>
            <a:endParaRPr/>
          </a:p>
        </p:txBody>
      </p:sp>
      <p:sp>
        <p:nvSpPr>
          <p:cNvPr id="223" name="Google Shape;223;p31"/>
          <p:cNvSpPr txBox="1">
            <a:spLocks noGrp="1"/>
          </p:cNvSpPr>
          <p:nvPr>
            <p:ph type="subTitle" idx="1"/>
          </p:nvPr>
        </p:nvSpPr>
        <p:spPr>
          <a:xfrm>
            <a:off x="337625" y="1828805"/>
            <a:ext cx="11854375" cy="467046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GB" b="1" dirty="0"/>
              <a:t>Dataset from Kaggle, contains UK car accidents data from year 2005-2015.</a:t>
            </a:r>
            <a:endParaRPr b="1" dirty="0"/>
          </a:p>
          <a:p>
            <a:pPr marL="457200" lvl="0" indent="0" algn="l" rtl="0">
              <a:lnSpc>
                <a:spcPct val="90000"/>
              </a:lnSpc>
              <a:spcBef>
                <a:spcPts val="0"/>
              </a:spcBef>
              <a:spcAft>
                <a:spcPts val="0"/>
              </a:spcAft>
              <a:buNone/>
            </a:pPr>
            <a:endParaRPr b="1" dirty="0"/>
          </a:p>
          <a:p>
            <a:pPr marL="457200" lvl="0" indent="-381000" algn="l" rtl="0">
              <a:lnSpc>
                <a:spcPct val="90000"/>
              </a:lnSpc>
              <a:spcBef>
                <a:spcPts val="0"/>
              </a:spcBef>
              <a:spcAft>
                <a:spcPts val="0"/>
              </a:spcAft>
              <a:buSzPts val="2400"/>
              <a:buFont typeface="Calibri"/>
              <a:buChar char="●"/>
            </a:pPr>
            <a:r>
              <a:rPr lang="en-GB" b="1" dirty="0" err="1">
                <a:latin typeface="Calibri"/>
                <a:ea typeface="Calibri"/>
                <a:cs typeface="Calibri"/>
                <a:sym typeface="Calibri"/>
              </a:rPr>
              <a:t>Accidents.csv</a:t>
            </a:r>
            <a:r>
              <a:rPr lang="en-GB" b="1" dirty="0">
                <a:latin typeface="Calibri"/>
                <a:ea typeface="Calibri"/>
                <a:cs typeface="Calibri"/>
                <a:sym typeface="Calibri"/>
              </a:rPr>
              <a:t> </a:t>
            </a:r>
            <a:r>
              <a:rPr lang="en-GB" dirty="0"/>
              <a:t>consists of 1,651,142 records with 32 attributes. (Accident Info)</a:t>
            </a:r>
            <a:endParaRPr dirty="0"/>
          </a:p>
          <a:p>
            <a:pPr marL="457200" lvl="0" indent="-381000" algn="l" rtl="0">
              <a:lnSpc>
                <a:spcPct val="90000"/>
              </a:lnSpc>
              <a:spcBef>
                <a:spcPts val="0"/>
              </a:spcBef>
              <a:spcAft>
                <a:spcPts val="0"/>
              </a:spcAft>
              <a:buSzPts val="2400"/>
              <a:buFont typeface="Calibri"/>
              <a:buChar char="●"/>
            </a:pPr>
            <a:r>
              <a:rPr lang="en-GB" b="1" dirty="0" err="1">
                <a:latin typeface="Calibri"/>
                <a:ea typeface="Calibri"/>
                <a:cs typeface="Calibri"/>
                <a:sym typeface="Calibri"/>
              </a:rPr>
              <a:t>Casualties.csv</a:t>
            </a:r>
            <a:r>
              <a:rPr lang="en-GB" b="1" dirty="0">
                <a:latin typeface="Calibri"/>
                <a:ea typeface="Calibri"/>
                <a:cs typeface="Calibri"/>
                <a:sym typeface="Calibri"/>
              </a:rPr>
              <a:t> </a:t>
            </a:r>
            <a:r>
              <a:rPr lang="en-GB" dirty="0">
                <a:latin typeface="Calibri"/>
                <a:ea typeface="Calibri"/>
                <a:cs typeface="Calibri"/>
                <a:sym typeface="Calibri"/>
              </a:rPr>
              <a:t>- consists of 2,216,720 records with 15 attributes. (</a:t>
            </a:r>
            <a:r>
              <a:rPr lang="en-GB" dirty="0"/>
              <a:t>Pedestrian/Driver Casualty Info</a:t>
            </a:r>
            <a:r>
              <a:rPr lang="en-GB" dirty="0">
                <a:latin typeface="Calibri"/>
                <a:ea typeface="Calibri"/>
                <a:cs typeface="Calibri"/>
                <a:sym typeface="Calibri"/>
              </a:rPr>
              <a:t>)</a:t>
            </a:r>
            <a:endParaRPr dirty="0"/>
          </a:p>
          <a:p>
            <a:pPr marL="457200" lvl="0" indent="-381000" algn="l" rtl="0">
              <a:lnSpc>
                <a:spcPct val="90000"/>
              </a:lnSpc>
              <a:spcBef>
                <a:spcPts val="0"/>
              </a:spcBef>
              <a:spcAft>
                <a:spcPts val="0"/>
              </a:spcAft>
              <a:buSzPts val="2400"/>
              <a:buFont typeface="Calibri"/>
              <a:buChar char="●"/>
            </a:pPr>
            <a:r>
              <a:rPr lang="en-GB" b="1" dirty="0" err="1">
                <a:latin typeface="Calibri"/>
                <a:ea typeface="Calibri"/>
                <a:cs typeface="Calibri"/>
                <a:sym typeface="Calibri"/>
              </a:rPr>
              <a:t>Vehicles.csv</a:t>
            </a:r>
            <a:r>
              <a:rPr lang="en-GB" b="1" dirty="0">
                <a:latin typeface="Calibri"/>
                <a:ea typeface="Calibri"/>
                <a:cs typeface="Calibri"/>
                <a:sym typeface="Calibri"/>
              </a:rPr>
              <a:t> </a:t>
            </a:r>
            <a:r>
              <a:rPr lang="en-GB" dirty="0">
                <a:latin typeface="Calibri"/>
                <a:ea typeface="Calibri"/>
                <a:cs typeface="Calibri"/>
                <a:sym typeface="Calibri"/>
              </a:rPr>
              <a:t>- consists 3,004,425 records with 22 attributes. (</a:t>
            </a:r>
            <a:r>
              <a:rPr lang="en-GB" dirty="0"/>
              <a:t>Vehicle Involved Info.</a:t>
            </a:r>
            <a:r>
              <a:rPr lang="en-GB" dirty="0">
                <a:latin typeface="Calibri"/>
                <a:ea typeface="Calibri"/>
                <a:cs typeface="Calibri"/>
                <a:sym typeface="Calibri"/>
              </a:rPr>
              <a:t>)</a:t>
            </a:r>
            <a:endParaRPr dirty="0"/>
          </a:p>
          <a:p>
            <a:pPr marL="0" lvl="0" indent="0" algn="l" rtl="0">
              <a:lnSpc>
                <a:spcPct val="90000"/>
              </a:lnSpc>
              <a:spcBef>
                <a:spcPts val="1000"/>
              </a:spcBef>
              <a:spcAft>
                <a:spcPts val="0"/>
              </a:spcAft>
              <a:buNone/>
            </a:pPr>
            <a:endParaRPr dirty="0"/>
          </a:p>
          <a:p>
            <a:pPr marL="0" lvl="0" indent="0" algn="l" rtl="0">
              <a:lnSpc>
                <a:spcPct val="90000"/>
              </a:lnSpc>
              <a:spcBef>
                <a:spcPts val="1000"/>
              </a:spcBef>
              <a:spcAft>
                <a:spcPts val="0"/>
              </a:spcAft>
              <a:buNone/>
            </a:pPr>
            <a:r>
              <a:rPr lang="en-GB" dirty="0"/>
              <a:t>For our predictive modelling purpose, we use the column “Accident Severity” as the target variable to predict. The variable value ranges from 1 to 3 which stands for </a:t>
            </a:r>
            <a:r>
              <a:rPr lang="en-GB" dirty="0" err="1"/>
              <a:t>Fatel</a:t>
            </a:r>
            <a:r>
              <a:rPr lang="en-GB" dirty="0"/>
              <a:t>, Serious and Slight respectively.  </a:t>
            </a:r>
            <a:endParaRPr dirty="0"/>
          </a:p>
          <a:p>
            <a:pPr marL="0" lvl="0" indent="0" algn="l" rtl="0">
              <a:lnSpc>
                <a:spcPct val="90000"/>
              </a:lnSpc>
              <a:spcBef>
                <a:spcPts val="1000"/>
              </a:spcBef>
              <a:spcAft>
                <a:spcPts val="0"/>
              </a:spcAft>
              <a:buNone/>
            </a:pPr>
            <a:endParaRPr dirty="0"/>
          </a:p>
          <a:p>
            <a:pPr marL="0" lvl="0" indent="0" algn="l" rtl="0">
              <a:lnSpc>
                <a:spcPct val="90000"/>
              </a:lnSpc>
              <a:spcBef>
                <a:spcPts val="1000"/>
              </a:spcBef>
              <a:spcAft>
                <a:spcPts val="0"/>
              </a:spcAft>
              <a:buNone/>
            </a:pPr>
            <a:endParaRPr dirty="0"/>
          </a:p>
        </p:txBody>
      </p:sp>
      <p:cxnSp>
        <p:nvCxnSpPr>
          <p:cNvPr id="224" name="Google Shape;224;p31"/>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25" name="Google Shape;225;p31"/>
          <p:cNvSpPr txBox="1">
            <a:spLocks noGrp="1"/>
          </p:cNvSpPr>
          <p:nvPr>
            <p:ph type="ftr" idx="11"/>
          </p:nvPr>
        </p:nvSpPr>
        <p:spPr>
          <a:xfrm>
            <a:off x="4038600" y="6356350"/>
            <a:ext cx="5821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dirty="0"/>
              <a:t>GROUP: 25  (</a:t>
            </a:r>
            <a:r>
              <a:rPr lang="en-GB" b="1" dirty="0">
                <a:solidFill>
                  <a:schemeClr val="tx1">
                    <a:lumMod val="65000"/>
                    <a:lumOff val="35000"/>
                  </a:schemeClr>
                </a:solidFill>
              </a:rPr>
              <a:t>Prasanth </a:t>
            </a:r>
            <a:r>
              <a:rPr lang="en-GB" b="1" dirty="0" err="1">
                <a:solidFill>
                  <a:schemeClr val="tx1">
                    <a:lumMod val="65000"/>
                    <a:lumOff val="35000"/>
                  </a:schemeClr>
                </a:solidFill>
              </a:rPr>
              <a:t>Yadla</a:t>
            </a:r>
            <a:r>
              <a:rPr lang="en-GB" dirty="0">
                <a:solidFill>
                  <a:schemeClr val="tx1"/>
                </a:solidFill>
              </a:rPr>
              <a:t>)</a:t>
            </a:r>
            <a:endParaRPr dirty="0">
              <a:solidFill>
                <a:schemeClr val="tx1"/>
              </a:solidFill>
            </a:endParaRPr>
          </a:p>
        </p:txBody>
      </p:sp>
      <p:pic>
        <p:nvPicPr>
          <p:cNvPr id="3" name="Audio 2">
            <a:hlinkClick r:id="" action="ppaction://media"/>
            <a:extLst>
              <a:ext uri="{FF2B5EF4-FFF2-40B4-BE49-F238E27FC236}">
                <a16:creationId xmlns:a16="http://schemas.microsoft.com/office/drawing/2014/main" id="{4FA50D18-59D7-0247-B109-DA5841EA16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446"/>
    </mc:Choice>
    <mc:Fallback xmlns="">
      <p:transition spd="slow" advTm="42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title"/>
          </p:nvPr>
        </p:nvSpPr>
        <p:spPr>
          <a:xfrm>
            <a:off x="2989150" y="277375"/>
            <a:ext cx="7128600" cy="50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Dataset</a:t>
            </a:r>
            <a:endParaRPr/>
          </a:p>
        </p:txBody>
      </p:sp>
      <p:sp>
        <p:nvSpPr>
          <p:cNvPr id="232" name="Google Shape;232;p32"/>
          <p:cNvSpPr txBox="1">
            <a:spLocks noGrp="1"/>
          </p:cNvSpPr>
          <p:nvPr>
            <p:ph type="body" idx="1"/>
          </p:nvPr>
        </p:nvSpPr>
        <p:spPr>
          <a:xfrm>
            <a:off x="750675" y="1049475"/>
            <a:ext cx="10515600" cy="5730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GB" b="1" u="sng" dirty="0"/>
              <a:t>Nominal Attributes</a:t>
            </a:r>
            <a:endParaRPr b="1" u="sng" dirty="0"/>
          </a:p>
          <a:p>
            <a:pPr marL="0" lvl="0" indent="0" algn="l" rtl="0">
              <a:spcBef>
                <a:spcPts val="1000"/>
              </a:spcBef>
              <a:spcAft>
                <a:spcPts val="0"/>
              </a:spcAft>
              <a:buNone/>
            </a:pPr>
            <a:r>
              <a:rPr lang="en-GB" dirty="0"/>
              <a:t>Accident Index, Gender, Light conditions (Daylight, Darkness, Darkness-no lighting), Weather conditions (Fine, no high winds, Raining, Snowing, Fog/mist, Unknown), Road Surfaces (Dry, Wet/Damp, Snow, Frost/ice)</a:t>
            </a:r>
            <a:endParaRPr dirty="0"/>
          </a:p>
          <a:p>
            <a:pPr marL="0" lvl="0" indent="0" algn="l" rtl="0">
              <a:spcBef>
                <a:spcPts val="1000"/>
              </a:spcBef>
              <a:spcAft>
                <a:spcPts val="0"/>
              </a:spcAft>
              <a:buNone/>
            </a:pPr>
            <a:r>
              <a:rPr lang="en-GB" b="1" u="sng" dirty="0"/>
              <a:t>Ordinal Attributes</a:t>
            </a:r>
            <a:endParaRPr b="1" u="sng" dirty="0"/>
          </a:p>
          <a:p>
            <a:pPr marL="0" lvl="0" indent="0" algn="l" rtl="0">
              <a:spcBef>
                <a:spcPts val="1000"/>
              </a:spcBef>
              <a:spcAft>
                <a:spcPts val="0"/>
              </a:spcAft>
              <a:buNone/>
            </a:pPr>
            <a:r>
              <a:rPr lang="en-GB" dirty="0"/>
              <a:t>Accident Severity</a:t>
            </a:r>
          </a:p>
          <a:p>
            <a:pPr marL="0" lvl="0" indent="0" algn="l" rtl="0">
              <a:spcBef>
                <a:spcPts val="1000"/>
              </a:spcBef>
              <a:spcAft>
                <a:spcPts val="0"/>
              </a:spcAft>
              <a:buNone/>
            </a:pPr>
            <a:r>
              <a:rPr lang="en-GB" b="1" u="sng" dirty="0"/>
              <a:t>Interval Attributes</a:t>
            </a:r>
            <a:r>
              <a:rPr lang="en-GB" b="1" dirty="0"/>
              <a:t> :- </a:t>
            </a:r>
            <a:r>
              <a:rPr lang="en-GB" dirty="0"/>
              <a:t>Timestamp, Location (Lat. Long.)</a:t>
            </a:r>
            <a:endParaRPr dirty="0"/>
          </a:p>
          <a:p>
            <a:pPr marL="0" lvl="0" indent="0" algn="l" rtl="0">
              <a:spcBef>
                <a:spcPts val="1000"/>
              </a:spcBef>
              <a:spcAft>
                <a:spcPts val="0"/>
              </a:spcAft>
              <a:buClr>
                <a:schemeClr val="dk1"/>
              </a:buClr>
              <a:buSzPts val="1100"/>
              <a:buFont typeface="Arial"/>
              <a:buNone/>
            </a:pPr>
            <a:r>
              <a:rPr lang="en-GB" b="1" u="sng" dirty="0"/>
              <a:t>Ratio</a:t>
            </a:r>
            <a:r>
              <a:rPr lang="en-GB" b="1" dirty="0"/>
              <a:t> :- </a:t>
            </a:r>
            <a:r>
              <a:rPr lang="en-GB" dirty="0"/>
              <a:t>Engine Capacity, Age of Driver, Age of Vehicle</a:t>
            </a:r>
            <a:endParaRPr dirty="0"/>
          </a:p>
          <a:p>
            <a:pPr marL="0" lvl="0" indent="0" algn="l" rtl="0">
              <a:spcBef>
                <a:spcPts val="1000"/>
              </a:spcBef>
              <a:spcAft>
                <a:spcPts val="0"/>
              </a:spcAft>
              <a:buNone/>
            </a:pPr>
            <a:endParaRPr b="1" dirty="0"/>
          </a:p>
          <a:p>
            <a:pPr marL="0" lvl="0" indent="0" algn="l" rtl="0">
              <a:spcBef>
                <a:spcPts val="1000"/>
              </a:spcBef>
              <a:spcAft>
                <a:spcPts val="0"/>
              </a:spcAft>
              <a:buNone/>
            </a:pPr>
            <a:endParaRPr b="1"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pic>
        <p:nvPicPr>
          <p:cNvPr id="233" name="Google Shape;233;p32"/>
          <p:cNvPicPr preferRelativeResize="0"/>
          <p:nvPr/>
        </p:nvPicPr>
        <p:blipFill>
          <a:blip r:embed="rId5">
            <a:alphaModFix/>
          </a:blip>
          <a:stretch>
            <a:fillRect/>
          </a:stretch>
        </p:blipFill>
        <p:spPr>
          <a:xfrm>
            <a:off x="9428200" y="3054300"/>
            <a:ext cx="1760798" cy="990449"/>
          </a:xfrm>
          <a:prstGeom prst="rect">
            <a:avLst/>
          </a:prstGeom>
          <a:noFill/>
          <a:ln>
            <a:noFill/>
          </a:ln>
        </p:spPr>
      </p:pic>
      <p:pic>
        <p:nvPicPr>
          <p:cNvPr id="234" name="Google Shape;234;p32"/>
          <p:cNvPicPr preferRelativeResize="0"/>
          <p:nvPr/>
        </p:nvPicPr>
        <p:blipFill>
          <a:blip r:embed="rId6">
            <a:alphaModFix/>
          </a:blip>
          <a:stretch>
            <a:fillRect/>
          </a:stretch>
        </p:blipFill>
        <p:spPr>
          <a:xfrm>
            <a:off x="304500" y="5402275"/>
            <a:ext cx="2772801" cy="1455725"/>
          </a:xfrm>
          <a:prstGeom prst="rect">
            <a:avLst/>
          </a:prstGeom>
          <a:noFill/>
          <a:ln>
            <a:noFill/>
          </a:ln>
        </p:spPr>
      </p:pic>
      <p:pic>
        <p:nvPicPr>
          <p:cNvPr id="235" name="Google Shape;235;p32"/>
          <p:cNvPicPr preferRelativeResize="0"/>
          <p:nvPr/>
        </p:nvPicPr>
        <p:blipFill>
          <a:blip r:embed="rId7">
            <a:alphaModFix/>
          </a:blip>
          <a:stretch>
            <a:fillRect/>
          </a:stretch>
        </p:blipFill>
        <p:spPr>
          <a:xfrm>
            <a:off x="9361145" y="4390919"/>
            <a:ext cx="2392305" cy="1593275"/>
          </a:xfrm>
          <a:prstGeom prst="rect">
            <a:avLst/>
          </a:prstGeom>
          <a:noFill/>
          <a:ln>
            <a:noFill/>
          </a:ln>
        </p:spPr>
      </p:pic>
      <p:cxnSp>
        <p:nvCxnSpPr>
          <p:cNvPr id="236" name="Google Shape;236;p32"/>
          <p:cNvCxnSpPr/>
          <p:nvPr/>
        </p:nvCxnSpPr>
        <p:spPr>
          <a:xfrm>
            <a:off x="0" y="9134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37" name="Google Shape;237;p32"/>
          <p:cNvSpPr txBox="1">
            <a:spLocks noGrp="1"/>
          </p:cNvSpPr>
          <p:nvPr>
            <p:ph type="ftr" idx="11"/>
          </p:nvPr>
        </p:nvSpPr>
        <p:spPr>
          <a:xfrm>
            <a:off x="4340050" y="6291875"/>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dirty="0"/>
              <a:t>GROUP: 25  (</a:t>
            </a:r>
            <a:r>
              <a:rPr lang="en-GB" b="1" dirty="0">
                <a:solidFill>
                  <a:schemeClr val="tx1">
                    <a:lumMod val="65000"/>
                    <a:lumOff val="35000"/>
                  </a:schemeClr>
                </a:solidFill>
              </a:rPr>
              <a:t>Prasanth </a:t>
            </a:r>
            <a:r>
              <a:rPr lang="en-GB" b="1" dirty="0" err="1">
                <a:solidFill>
                  <a:schemeClr val="tx1">
                    <a:lumMod val="65000"/>
                    <a:lumOff val="35000"/>
                  </a:schemeClr>
                </a:solidFill>
              </a:rPr>
              <a:t>Yadla</a:t>
            </a:r>
            <a:r>
              <a:rPr lang="en-GB" dirty="0">
                <a:solidFill>
                  <a:schemeClr val="tx1"/>
                </a:solidFill>
              </a:rPr>
              <a:t>)</a:t>
            </a:r>
            <a:endParaRPr dirty="0">
              <a:solidFill>
                <a:schemeClr val="tx1"/>
              </a:solidFill>
            </a:endParaRPr>
          </a:p>
          <a:p>
            <a:pPr marL="0" lvl="0" indent="0" algn="ctr" rtl="0">
              <a:spcBef>
                <a:spcPts val="0"/>
              </a:spcBef>
              <a:spcAft>
                <a:spcPts val="0"/>
              </a:spcAft>
              <a:buNone/>
            </a:pPr>
            <a:endParaRPr dirty="0"/>
          </a:p>
        </p:txBody>
      </p:sp>
      <p:pic>
        <p:nvPicPr>
          <p:cNvPr id="3" name="Audio 2">
            <a:hlinkClick r:id="" action="ppaction://media"/>
            <a:extLst>
              <a:ext uri="{FF2B5EF4-FFF2-40B4-BE49-F238E27FC236}">
                <a16:creationId xmlns:a16="http://schemas.microsoft.com/office/drawing/2014/main" id="{EB1F7AF1-356A-F04B-951C-75F97F2EF02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341"/>
    </mc:Choice>
    <mc:Fallback xmlns="">
      <p:transition spd="slow" advTm="4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33"/>
          <p:cNvSpPr txBox="1">
            <a:spLocks noGrp="1"/>
          </p:cNvSpPr>
          <p:nvPr>
            <p:ph type="ctrTitle"/>
          </p:nvPr>
        </p:nvSpPr>
        <p:spPr>
          <a:xfrm>
            <a:off x="1524000" y="130629"/>
            <a:ext cx="9144000" cy="117565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Georgia"/>
              <a:buNone/>
            </a:pPr>
            <a:r>
              <a:rPr lang="en-GB">
                <a:latin typeface="Georgia"/>
                <a:ea typeface="Georgia"/>
                <a:cs typeface="Georgia"/>
                <a:sym typeface="Georgia"/>
              </a:rPr>
              <a:t>Data Pre-Processing</a:t>
            </a:r>
            <a:endParaRPr/>
          </a:p>
        </p:txBody>
      </p:sp>
      <p:sp>
        <p:nvSpPr>
          <p:cNvPr id="243" name="Google Shape;243;p33"/>
          <p:cNvSpPr txBox="1">
            <a:spLocks noGrp="1"/>
          </p:cNvSpPr>
          <p:nvPr>
            <p:ph type="subTitle" idx="1"/>
          </p:nvPr>
        </p:nvSpPr>
        <p:spPr>
          <a:xfrm>
            <a:off x="168813" y="1306280"/>
            <a:ext cx="11854500" cy="4670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GB" dirty="0">
                <a:latin typeface="Arial"/>
                <a:ea typeface="Arial"/>
                <a:cs typeface="Arial"/>
                <a:sym typeface="Arial"/>
              </a:rPr>
              <a:t>Several Pre-processing techniques have been used to make the dataset more viable for data mining tasks</a:t>
            </a:r>
            <a:endParaRPr dirty="0">
              <a:latin typeface="Arial"/>
              <a:ea typeface="Arial"/>
              <a:cs typeface="Arial"/>
              <a:sym typeface="Arial"/>
            </a:endParaRPr>
          </a:p>
          <a:p>
            <a:pPr marL="0" lvl="0" indent="0" algn="l" rtl="0">
              <a:lnSpc>
                <a:spcPct val="100000"/>
              </a:lnSpc>
              <a:spcBef>
                <a:spcPts val="0"/>
              </a:spcBef>
              <a:spcAft>
                <a:spcPts val="0"/>
              </a:spcAft>
              <a:buNone/>
            </a:pPr>
            <a:endParaRPr sz="1500" dirty="0">
              <a:latin typeface="Arial"/>
              <a:ea typeface="Arial"/>
              <a:cs typeface="Arial"/>
              <a:sym typeface="Arial"/>
            </a:endParaRPr>
          </a:p>
          <a:p>
            <a:pPr marL="457200" lvl="0" indent="-381000" algn="l" rtl="0">
              <a:lnSpc>
                <a:spcPct val="100000"/>
              </a:lnSpc>
              <a:spcBef>
                <a:spcPts val="0"/>
              </a:spcBef>
              <a:spcAft>
                <a:spcPts val="0"/>
              </a:spcAft>
              <a:buSzPts val="2400"/>
              <a:buFont typeface="Arial"/>
              <a:buChar char="●"/>
            </a:pPr>
            <a:r>
              <a:rPr lang="en-GB" b="1" dirty="0">
                <a:latin typeface="Arial"/>
                <a:ea typeface="Arial"/>
                <a:cs typeface="Arial"/>
                <a:sym typeface="Arial"/>
              </a:rPr>
              <a:t>NA values</a:t>
            </a:r>
            <a:r>
              <a:rPr lang="en-GB" dirty="0">
                <a:latin typeface="Arial"/>
                <a:ea typeface="Arial"/>
                <a:cs typeface="Arial"/>
                <a:sym typeface="Arial"/>
              </a:rPr>
              <a:t> :- Lot of NA values were present in the Data. We have dropped the rows containing NA values in it.</a:t>
            </a:r>
            <a:endParaRPr dirty="0">
              <a:latin typeface="Arial"/>
              <a:ea typeface="Arial"/>
              <a:cs typeface="Arial"/>
              <a:sym typeface="Arial"/>
            </a:endParaRPr>
          </a:p>
          <a:p>
            <a:pPr marL="457200" lvl="0" indent="-381000" algn="l" rtl="0">
              <a:lnSpc>
                <a:spcPct val="100000"/>
              </a:lnSpc>
              <a:spcBef>
                <a:spcPts val="0"/>
              </a:spcBef>
              <a:spcAft>
                <a:spcPts val="0"/>
              </a:spcAft>
              <a:buSzPts val="2400"/>
              <a:buFont typeface="Arial"/>
              <a:buChar char="●"/>
            </a:pPr>
            <a:r>
              <a:rPr lang="en-GB" b="1" dirty="0">
                <a:latin typeface="Arial"/>
                <a:ea typeface="Arial"/>
                <a:cs typeface="Arial"/>
                <a:sym typeface="Arial"/>
              </a:rPr>
              <a:t>Handling categorical attributes</a:t>
            </a:r>
            <a:r>
              <a:rPr lang="en-GB" dirty="0">
                <a:latin typeface="Arial"/>
                <a:ea typeface="Arial"/>
                <a:cs typeface="Arial"/>
                <a:sym typeface="Arial"/>
              </a:rPr>
              <a:t> :- Most attributes for numerical data, either discrete or continuous. </a:t>
            </a:r>
            <a:r>
              <a:rPr lang="en-GB" sz="2400" dirty="0">
                <a:latin typeface="Arial"/>
                <a:ea typeface="Arial"/>
                <a:cs typeface="Arial"/>
                <a:sym typeface="Arial"/>
              </a:rPr>
              <a:t> For accident severity, which ranges from 1 to 3, we have used one-hot encoding to represent this information. Other attributes we used as it is, like 1- Dry, 2- Wet, 3- Snow .,etc for road conditions</a:t>
            </a:r>
            <a:endParaRPr lang="en-GB" dirty="0">
              <a:latin typeface="Arial"/>
              <a:ea typeface="Arial"/>
              <a:cs typeface="Arial"/>
              <a:sym typeface="Arial"/>
            </a:endParaRPr>
          </a:p>
          <a:p>
            <a:pPr marL="457200" lvl="0" indent="-381000" algn="l" rtl="0">
              <a:lnSpc>
                <a:spcPct val="100000"/>
              </a:lnSpc>
              <a:spcBef>
                <a:spcPts val="0"/>
              </a:spcBef>
              <a:spcAft>
                <a:spcPts val="0"/>
              </a:spcAft>
              <a:buSzPts val="2400"/>
              <a:buFont typeface="Arial"/>
              <a:buChar char="●"/>
            </a:pPr>
            <a:r>
              <a:rPr lang="en-GB" sz="2400" b="1" dirty="0">
                <a:latin typeface="Arial"/>
                <a:ea typeface="Arial"/>
                <a:cs typeface="Arial"/>
                <a:sym typeface="Arial"/>
              </a:rPr>
              <a:t>Handling Few Continuous attributes </a:t>
            </a:r>
            <a:r>
              <a:rPr lang="en-GB" sz="2400" dirty="0">
                <a:latin typeface="Arial"/>
                <a:ea typeface="Arial"/>
                <a:cs typeface="Arial"/>
                <a:sym typeface="Arial"/>
              </a:rPr>
              <a:t>:- Some continuous Date Attributes like latitude, longitude and timestamp were removed for modelling fatality severity, as they don’t provide contextual features necessary to train. Other attributes like Engine Capacity were kept.</a:t>
            </a:r>
            <a:endParaRPr sz="2400" dirty="0">
              <a:latin typeface="Arial"/>
              <a:ea typeface="Arial"/>
              <a:cs typeface="Arial"/>
              <a:sym typeface="Arial"/>
            </a:endParaRPr>
          </a:p>
          <a:p>
            <a:pPr marL="457200" lvl="0" indent="0" algn="l" rtl="0">
              <a:lnSpc>
                <a:spcPct val="100000"/>
              </a:lnSpc>
              <a:spcBef>
                <a:spcPts val="0"/>
              </a:spcBef>
              <a:spcAft>
                <a:spcPts val="0"/>
              </a:spcAft>
              <a:buNone/>
            </a:pPr>
            <a:endParaRPr sz="1500" dirty="0">
              <a:latin typeface="Arial"/>
              <a:ea typeface="Arial"/>
              <a:cs typeface="Arial"/>
              <a:sym typeface="Arial"/>
            </a:endParaRPr>
          </a:p>
        </p:txBody>
      </p:sp>
      <p:cxnSp>
        <p:nvCxnSpPr>
          <p:cNvPr id="244" name="Google Shape;244;p33"/>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45" name="Google Shape;245;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dirty="0"/>
              <a:t>GROUP: 25 (Prasanth </a:t>
            </a:r>
            <a:r>
              <a:rPr lang="en-GB" dirty="0" err="1"/>
              <a:t>Yadla</a:t>
            </a:r>
            <a:r>
              <a:rPr lang="en-GB" dirty="0"/>
              <a:t>)</a:t>
            </a:r>
            <a:endParaRPr dirty="0"/>
          </a:p>
        </p:txBody>
      </p:sp>
      <p:pic>
        <p:nvPicPr>
          <p:cNvPr id="246" name="Google Shape;246;p33"/>
          <p:cNvPicPr preferRelativeResize="0"/>
          <p:nvPr/>
        </p:nvPicPr>
        <p:blipFill>
          <a:blip r:embed="rId5">
            <a:alphaModFix/>
          </a:blip>
          <a:stretch>
            <a:fillRect/>
          </a:stretch>
        </p:blipFill>
        <p:spPr>
          <a:xfrm>
            <a:off x="10426535" y="5976680"/>
            <a:ext cx="1310997" cy="804778"/>
          </a:xfrm>
          <a:prstGeom prst="rect">
            <a:avLst/>
          </a:prstGeom>
          <a:noFill/>
          <a:ln>
            <a:noFill/>
          </a:ln>
        </p:spPr>
      </p:pic>
      <p:pic>
        <p:nvPicPr>
          <p:cNvPr id="3" name="Audio 2">
            <a:hlinkClick r:id="" action="ppaction://media"/>
            <a:extLst>
              <a:ext uri="{FF2B5EF4-FFF2-40B4-BE49-F238E27FC236}">
                <a16:creationId xmlns:a16="http://schemas.microsoft.com/office/drawing/2014/main" id="{1AED098A-0740-A646-9F5B-D11320F76C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459"/>
    </mc:Choice>
    <mc:Fallback xmlns="">
      <p:transition spd="slow" advTm="34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6000"/>
              <a:buFont typeface="Georgia"/>
              <a:buNone/>
            </a:pPr>
            <a:r>
              <a:rPr lang="en-GB" sz="6000">
                <a:latin typeface="Georgia"/>
                <a:ea typeface="Georgia"/>
                <a:cs typeface="Georgia"/>
                <a:sym typeface="Georgia"/>
              </a:rPr>
              <a:t>Data Pre-Processing</a:t>
            </a:r>
            <a:endParaRPr sz="6000"/>
          </a:p>
          <a:p>
            <a:pPr marL="0" lvl="0" indent="0" algn="l" rtl="0">
              <a:spcBef>
                <a:spcPts val="0"/>
              </a:spcBef>
              <a:spcAft>
                <a:spcPts val="0"/>
              </a:spcAft>
              <a:buNone/>
            </a:pPr>
            <a:endParaRPr/>
          </a:p>
        </p:txBody>
      </p:sp>
      <p:sp>
        <p:nvSpPr>
          <p:cNvPr id="253" name="Google Shape;253;p3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23850" algn="l" rtl="0">
              <a:lnSpc>
                <a:spcPct val="100000"/>
              </a:lnSpc>
              <a:spcBef>
                <a:spcPts val="0"/>
              </a:spcBef>
              <a:spcAft>
                <a:spcPts val="0"/>
              </a:spcAft>
              <a:buSzPts val="1500"/>
              <a:buChar char="●"/>
            </a:pPr>
            <a:r>
              <a:rPr lang="en-GB" sz="2400" b="1" dirty="0">
                <a:latin typeface="Arial"/>
                <a:ea typeface="Arial"/>
                <a:cs typeface="Arial"/>
                <a:sym typeface="Arial"/>
              </a:rPr>
              <a:t>Dataset sampling </a:t>
            </a:r>
            <a:r>
              <a:rPr lang="en-GB" sz="2400" dirty="0">
                <a:latin typeface="Arial"/>
                <a:ea typeface="Arial"/>
                <a:cs typeface="Arial"/>
                <a:sym typeface="Arial"/>
              </a:rPr>
              <a:t>:- The dataset provided was skewed, it was originally 1:10:68, but to consider class imbalance into account, we reduced it to 1:4:16 for our predictive models.</a:t>
            </a:r>
            <a:endParaRPr sz="2400" dirty="0">
              <a:latin typeface="Arial"/>
              <a:ea typeface="Arial"/>
              <a:cs typeface="Arial"/>
              <a:sym typeface="Arial"/>
            </a:endParaRPr>
          </a:p>
          <a:p>
            <a:pPr marL="457200" lvl="0" indent="-323850" algn="l" rtl="0">
              <a:lnSpc>
                <a:spcPct val="100000"/>
              </a:lnSpc>
              <a:spcBef>
                <a:spcPts val="0"/>
              </a:spcBef>
              <a:spcAft>
                <a:spcPts val="0"/>
              </a:spcAft>
              <a:buSzPts val="1500"/>
              <a:buChar char="●"/>
            </a:pPr>
            <a:r>
              <a:rPr lang="en-GB" sz="2400" b="1" dirty="0">
                <a:latin typeface="Arial"/>
                <a:ea typeface="Arial"/>
                <a:cs typeface="Arial"/>
                <a:sym typeface="Arial"/>
              </a:rPr>
              <a:t>Normalization and Standardization</a:t>
            </a:r>
            <a:r>
              <a:rPr lang="en-GB" sz="2400" dirty="0">
                <a:latin typeface="Arial"/>
                <a:ea typeface="Arial"/>
                <a:cs typeface="Arial"/>
                <a:sym typeface="Arial"/>
              </a:rPr>
              <a:t>:- We used standard pre-processing libraries to normalize our widely different numerical attributes. This means computing the mean and taking the difference between each value and mean. </a:t>
            </a:r>
            <a:endParaRPr sz="2400" dirty="0"/>
          </a:p>
        </p:txBody>
      </p:sp>
      <p:pic>
        <p:nvPicPr>
          <p:cNvPr id="254" name="Google Shape;254;p34"/>
          <p:cNvPicPr preferRelativeResize="0"/>
          <p:nvPr/>
        </p:nvPicPr>
        <p:blipFill>
          <a:blip r:embed="rId5">
            <a:alphaModFix/>
          </a:blip>
          <a:stretch>
            <a:fillRect/>
          </a:stretch>
        </p:blipFill>
        <p:spPr>
          <a:xfrm>
            <a:off x="1611100" y="4637075"/>
            <a:ext cx="7774076" cy="1719275"/>
          </a:xfrm>
          <a:prstGeom prst="rect">
            <a:avLst/>
          </a:prstGeom>
          <a:noFill/>
          <a:ln>
            <a:noFill/>
          </a:ln>
        </p:spPr>
      </p:pic>
      <p:cxnSp>
        <p:nvCxnSpPr>
          <p:cNvPr id="255" name="Google Shape;255;p34"/>
          <p:cNvCxnSpPr/>
          <p:nvPr/>
        </p:nvCxnSpPr>
        <p:spPr>
          <a:xfrm>
            <a:off x="0" y="1306286"/>
            <a:ext cx="12192000" cy="0"/>
          </a:xfrm>
          <a:prstGeom prst="straightConnector1">
            <a:avLst/>
          </a:prstGeom>
          <a:noFill/>
          <a:ln w="38100" cap="flat" cmpd="sng">
            <a:solidFill>
              <a:schemeClr val="accent1"/>
            </a:solidFill>
            <a:prstDash val="solid"/>
            <a:miter lim="800000"/>
            <a:headEnd type="none" w="sm" len="sm"/>
            <a:tailEnd type="none" w="sm" len="sm"/>
          </a:ln>
        </p:spPr>
      </p:cxnSp>
      <p:sp>
        <p:nvSpPr>
          <p:cNvPr id="256" name="Google Shape;256;p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dirty="0"/>
              <a:t>GROUP: 25 (Prasanth </a:t>
            </a:r>
            <a:r>
              <a:rPr lang="en-GB" dirty="0" err="1"/>
              <a:t>Yadla</a:t>
            </a:r>
            <a:r>
              <a:rPr lang="en-GB" dirty="0"/>
              <a:t>)</a:t>
            </a:r>
            <a:endParaRPr dirty="0"/>
          </a:p>
        </p:txBody>
      </p:sp>
      <p:pic>
        <p:nvPicPr>
          <p:cNvPr id="4" name="Audio 3">
            <a:hlinkClick r:id="" action="ppaction://media"/>
            <a:extLst>
              <a:ext uri="{FF2B5EF4-FFF2-40B4-BE49-F238E27FC236}">
                <a16:creationId xmlns:a16="http://schemas.microsoft.com/office/drawing/2014/main" id="{5858BA53-CEC6-FF41-A73B-314817B711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7027"/>
    </mc:Choice>
    <mc:Fallback xmlns="">
      <p:transition spd="slow" advTm="27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ketchyVTI">
  <a:themeElements>
    <a:clrScheme name="AnalogousFromRegularSeed_2SEEDS">
      <a:dk1>
        <a:srgbClr val="000000"/>
      </a:dk1>
      <a:lt1>
        <a:srgbClr val="FFFFFF"/>
      </a:lt1>
      <a:dk2>
        <a:srgbClr val="412624"/>
      </a:dk2>
      <a:lt2>
        <a:srgbClr val="E8E4E2"/>
      </a:lt2>
      <a:accent1>
        <a:srgbClr val="3B80B1"/>
      </a:accent1>
      <a:accent2>
        <a:srgbClr val="46B2B2"/>
      </a:accent2>
      <a:accent3>
        <a:srgbClr val="4D61C3"/>
      </a:accent3>
      <a:accent4>
        <a:srgbClr val="B13B3C"/>
      </a:accent4>
      <a:accent5>
        <a:srgbClr val="C37C4D"/>
      </a:accent5>
      <a:accent6>
        <a:srgbClr val="B19C3B"/>
      </a:accent6>
      <a:hlink>
        <a:srgbClr val="BA713E"/>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1609</Words>
  <Application>Microsoft Macintosh PowerPoint</Application>
  <PresentationFormat>Widescreen</PresentationFormat>
  <Paragraphs>216</Paragraphs>
  <Slides>24</Slides>
  <Notes>24</Notes>
  <HiddenSlides>0</HiddenSlides>
  <MMClips>24</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24</vt:i4>
      </vt:variant>
    </vt:vector>
  </HeadingPairs>
  <TitlesOfParts>
    <vt:vector size="30" baseType="lpstr">
      <vt:lpstr>Calibri</vt:lpstr>
      <vt:lpstr>Lora</vt:lpstr>
      <vt:lpstr>Arial</vt:lpstr>
      <vt:lpstr>Georgia</vt:lpstr>
      <vt:lpstr>SketchyVTI</vt:lpstr>
      <vt:lpstr>Office Theme</vt:lpstr>
      <vt:lpstr>Introduction</vt:lpstr>
      <vt:lpstr>Introduction</vt:lpstr>
      <vt:lpstr>Related Work</vt:lpstr>
      <vt:lpstr>Related Work</vt:lpstr>
      <vt:lpstr>Related Work</vt:lpstr>
      <vt:lpstr>Dataset</vt:lpstr>
      <vt:lpstr>Dataset</vt:lpstr>
      <vt:lpstr>Data Pre-Processing</vt:lpstr>
      <vt:lpstr>Data Pre-Processing </vt:lpstr>
      <vt:lpstr>Principal Component Analysis</vt:lpstr>
      <vt:lpstr>Important EDA Graphs</vt:lpstr>
      <vt:lpstr>Important EDA Graphs</vt:lpstr>
      <vt:lpstr>Spatial Data Analysis</vt:lpstr>
      <vt:lpstr>Spatial Data Analysis</vt:lpstr>
      <vt:lpstr>Spatial Data Analysis</vt:lpstr>
      <vt:lpstr>Generic Rule Generation</vt:lpstr>
      <vt:lpstr>Temporal Data Analysis</vt:lpstr>
      <vt:lpstr>Temporal Data Analysis</vt:lpstr>
      <vt:lpstr>Methods </vt:lpstr>
      <vt:lpstr>Methods-(contd) </vt:lpstr>
      <vt:lpstr>Results</vt:lpstr>
      <vt:lpstr>Discussion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Fatality Detection : UK Traffic Accident Prediction</dc:title>
  <cp:lastModifiedBy>Prasanth Yadla</cp:lastModifiedBy>
  <cp:revision>7</cp:revision>
  <dcterms:modified xsi:type="dcterms:W3CDTF">2020-04-25T03:39:36Z</dcterms:modified>
</cp:coreProperties>
</file>